
<file path=[Content_Types].xml><?xml version="1.0" encoding="utf-8"?>
<Types xmlns="http://schemas.openxmlformats.org/package/2006/content-types">
  <Override PartName="/ppt/slides/slide29.xml" ContentType="application/vnd.openxmlformats-officedocument.presentationml.slide+xml"/>
  <Override PartName="/ppt/slides/slide47.xml" ContentType="application/vnd.openxmlformats-officedocument.presentationml.slide+xml"/>
  <Override PartName="/ppt/notesSlides/notesSlide2.xml" ContentType="application/vnd.openxmlformats-officedocument.presentationml.notesSlide+xml"/>
  <Override PartName="/ppt/slides/slide4.xml" ContentType="application/vnd.openxmlformats-officedocument.presentationml.slide+xml"/>
  <Override PartName="/ppt/slides/slide18.xml" ContentType="application/vnd.openxmlformats-officedocument.presentationml.slide+xml"/>
  <Override PartName="/ppt/slides/slide36.xml" ContentType="application/vnd.openxmlformats-officedocument.presentationml.slide+xml"/>
  <Override PartName="/ppt/slideLayouts/slideLayout6.xml" ContentType="application/vnd.openxmlformats-officedocument.presentationml.slideLayout+xml"/>
  <Override PartName="/ppt/slides/slide25.xml" ContentType="application/vnd.openxmlformats-officedocument.presentationml.slide+xml"/>
  <Override PartName="/ppt/slides/slide43.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notesSlides/notesSlide27.xml" ContentType="application/vnd.openxmlformats-officedocument.presentationml.notesSlide+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slides/slide32.xml" ContentType="application/vnd.openxmlformats-officedocument.presentationml.slide+xml"/>
  <Override PartName="/ppt/slides/slide41.xml" ContentType="application/vnd.openxmlformats-officedocument.presentationml.slide+xml"/>
  <Override PartName="/ppt/slides/slide50.xml" ContentType="application/vnd.openxmlformats-officedocument.presentationml.slide+xml"/>
  <Override PartName="/ppt/notesMasters/notesMaster1.xml" ContentType="application/vnd.openxmlformats-officedocument.presentationml.notesMaster+xml"/>
  <Override PartName="/ppt/theme/themeOverride1.xml" ContentType="application/vnd.openxmlformats-officedocument.themeOverride+xml"/>
  <Override PartName="/ppt/notesSlides/notesSlide16.xml" ContentType="application/vnd.openxmlformats-officedocument.presentationml.notesSlide+xml"/>
  <Override PartName="/ppt/notesSlides/notesSlide25.xml" ContentType="application/vnd.openxmlformats-officedocument.presentationml.notesSlide+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slides/slide3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4.xml" ContentType="application/vnd.openxmlformats-officedocument.presentationml.notesSlide+xml"/>
  <Override PartName="/ppt/notesSlides/notesSlide23.xml" ContentType="application/vnd.openxmlformats-officedocument.presentationml.notesSlide+xml"/>
  <Override PartName="/ppt/notesSlides/notesSlide9.xml" ContentType="application/vnd.openxmlformats-officedocument.presentationml.notesSlide+xml"/>
  <Override PartName="/ppt/notesSlides/notesSlide12.xml" ContentType="application/vnd.openxmlformats-officedocument.presentationml.notesSlide+xml"/>
  <Override PartName="/ppt/notesSlides/notesSlide21.xml" ContentType="application/vnd.openxmlformats-officedocument.presentationml.notesSlide+xml"/>
  <Override PartName="/ppt/notesSlides/notesSlide30.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5.xml" ContentType="application/vnd.openxmlformats-officedocument.presentationml.notesSlide+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s/slide39.xml" ContentType="application/vnd.openxmlformats-officedocument.presentationml.slide+xml"/>
  <Override PartName="/ppt/slides/slide48.xml" ContentType="application/vnd.openxmlformats-officedocument.presentationml.slide+xml"/>
  <Override PartName="/ppt/slideLayouts/slideLayout7.xml" ContentType="application/vnd.openxmlformats-officedocument.presentationml.slideLayout+xml"/>
  <Default Extension="png" ContentType="image/png"/>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slides/slide37.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notesSlides/notesSlide19.xml" ContentType="application/vnd.openxmlformats-officedocument.presentationml.notesSlid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s/slide33.xml" ContentType="application/vnd.openxmlformats-officedocument.presentationml.slide+xml"/>
  <Override PartName="/ppt/slides/slide35.xml" ContentType="application/vnd.openxmlformats-officedocument.presentationml.slide+xml"/>
  <Override PartName="/ppt/slides/slide44.xml" ContentType="application/vnd.openxmlformats-officedocument.presentationml.slide+xml"/>
  <Override PartName="/ppt/slides/slide53.xml" ContentType="application/vnd.openxmlformats-officedocument.presentationml.slide+xml"/>
  <Default Extension="jpeg" ContentType="image/jpeg"/>
  <Override PartName="/ppt/slideLayouts/slideLayout3.xml" ContentType="application/vnd.openxmlformats-officedocument.presentationml.slideLayout+xml"/>
  <Override PartName="/ppt/notesSlides/notesSlide17.xml" ContentType="application/vnd.openxmlformats-officedocument.presentationml.notesSlide+xml"/>
  <Override PartName="/ppt/notesSlides/notesSlide28.xml" ContentType="application/vnd.openxmlformats-officedocument.presentationml.notesSlide+xml"/>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s/slide31.xml" ContentType="application/vnd.openxmlformats-officedocument.presentationml.slide+xml"/>
  <Override PartName="/ppt/slides/slide42.xml" ContentType="application/vnd.openxmlformats-officedocument.presentationml.slide+xml"/>
  <Override PartName="/ppt/slides/slide51.xml" ContentType="application/vnd.openxmlformats-officedocument.presentationml.slide+xml"/>
  <Override PartName="/ppt/slideLayouts/slideLayout1.xml" ContentType="application/vnd.openxmlformats-officedocument.presentationml.slideLayout+xml"/>
  <Override PartName="/ppt/theme/themeOverride2.xml" ContentType="application/vnd.openxmlformats-officedocument.themeOverride+xml"/>
  <Override PartName="/ppt/notesSlides/notesSlide15.xml" ContentType="application/vnd.openxmlformats-officedocument.presentationml.notesSlide+xml"/>
  <Override PartName="/ppt/notesSlides/notesSlide24.xml" ContentType="application/vnd.openxmlformats-officedocument.presentationml.notesSlide+xml"/>
  <Override PartName="/ppt/notesSlides/notesSlide26.xml" ContentType="application/vnd.openxmlformats-officedocument.presentationml.notesSlide+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slides/slide40.xml" ContentType="application/vnd.openxmlformats-officedocument.presentationml.slide+xml"/>
  <Override PartName="/ppt/notesSlides/notesSlide13.xml" ContentType="application/vnd.openxmlformats-officedocument.presentationml.notesSlide+xml"/>
  <Override PartName="/ppt/notesSlides/notesSlide22.xml" ContentType="application/vnd.openxmlformats-officedocument.presentationml.notesSlide+xml"/>
  <Override PartName="/ppt/slideLayouts/slideLayout10.xml" ContentType="application/vnd.openxmlformats-officedocument.presentationml.slideLayout+xml"/>
  <Default Extension="gif" ContentType="image/gif"/>
  <Default Extension="vml" ContentType="application/vnd.openxmlformats-officedocument.vmlDrawing"/>
  <Override PartName="/ppt/notesSlides/notesSlide8.xml" ContentType="application/vnd.openxmlformats-officedocument.presentationml.notesSlide+xml"/>
  <Override PartName="/ppt/notesSlides/notesSlide11.xml" ContentType="application/vnd.openxmlformats-officedocument.presentationml.notesSlide+xml"/>
  <Override PartName="/ppt/notesSlides/notesSlide20.xml" ContentType="application/vnd.openxmlformats-officedocument.presentationml.notesSlide+xml"/>
  <Override PartName="/ppt/notesSlides/notesSlide6.xml" ContentType="application/vnd.openxmlformats-officedocument.presentationml.notesSlide+xml"/>
  <Override PartName="/ppt/slides/slide8.xml" ContentType="application/vnd.openxmlformats-officedocument.presentationml.slide+xml"/>
  <Override PartName="/ppt/slides/slide49.xml" ContentType="application/vnd.openxmlformats-officedocument.presentationml.slide+xml"/>
  <Override PartName="/ppt/notesSlides/notesSlide4.xml" ContentType="application/vnd.openxmlformats-officedocument.presentationml.notesSlide+xml"/>
  <Override PartName="/docProps/core.xml" ContentType="application/vnd.openxmlformats-package.core-properties+xml"/>
  <Override PartName="/ppt/slides/slide6.xml" ContentType="application/vnd.openxmlformats-officedocument.presentationml.slide+xml"/>
  <Override PartName="/ppt/slides/slide38.xml" ContentType="application/vnd.openxmlformats-officedocument.presentationml.slide+xml"/>
  <Override PartName="/ppt/slideLayouts/slideLayout8.xml" ContentType="application/vnd.openxmlformats-officedocument.presentationml.slideLayout+xml"/>
  <Override PartName="/ppt/slideMasters/slideMaster1.xml" ContentType="application/vnd.openxmlformats-officedocument.presentationml.slideMaster+xml"/>
  <Override PartName="/ppt/slides/slide27.xml" ContentType="application/vnd.openxmlformats-officedocument.presentationml.slide+xml"/>
  <Override PartName="/ppt/slides/slide45.xml" ContentType="application/vnd.openxmlformats-officedocument.presentationml.slide+xml"/>
  <Override PartName="/ppt/slideLayouts/slideLayout4.xml" ContentType="application/vnd.openxmlformats-officedocument.presentationml.slideLayout+xml"/>
  <Override PartName="/ppt/notesSlides/notesSlide29.xml" ContentType="application/vnd.openxmlformats-officedocument.presentationml.notesSlide+xml"/>
  <Override PartName="/ppt/slides/slide2.xml" ContentType="application/vnd.openxmlformats-officedocument.presentationml.slide+xml"/>
  <Override PartName="/ppt/slides/slide16.xml" ContentType="application/vnd.openxmlformats-officedocument.presentationml.slide+xml"/>
  <Override PartName="/ppt/slides/slide34.xml" ContentType="application/vnd.openxmlformats-officedocument.presentationml.slide+xml"/>
  <Override PartName="/ppt/slides/slide52.xml" ContentType="application/vnd.openxmlformats-officedocument.presentationml.slide+xml"/>
  <Default Extension="xls" ContentType="application/vnd.ms-excel"/>
  <Override PartName="/ppt/notesSlides/notesSlide18.xml" ContentType="application/vnd.openxmlformats-officedocument.presentationml.notesSlide+xml"/>
  <Default Extension="rels" ContentType="application/vnd.openxmlformats-package.relationship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1"/>
  </p:sldMasterIdLst>
  <p:notesMasterIdLst>
    <p:notesMasterId r:id="rId55"/>
  </p:notesMasterIdLst>
  <p:sldIdLst>
    <p:sldId id="318" r:id="rId2"/>
    <p:sldId id="319" r:id="rId3"/>
    <p:sldId id="383" r:id="rId4"/>
    <p:sldId id="290" r:id="rId5"/>
    <p:sldId id="285" r:id="rId6"/>
    <p:sldId id="332" r:id="rId7"/>
    <p:sldId id="349" r:id="rId8"/>
    <p:sldId id="386" r:id="rId9"/>
    <p:sldId id="322" r:id="rId10"/>
    <p:sldId id="336" r:id="rId11"/>
    <p:sldId id="341" r:id="rId12"/>
    <p:sldId id="344" r:id="rId13"/>
    <p:sldId id="356" r:id="rId14"/>
    <p:sldId id="350" r:id="rId15"/>
    <p:sldId id="351" r:id="rId16"/>
    <p:sldId id="387" r:id="rId17"/>
    <p:sldId id="357" r:id="rId18"/>
    <p:sldId id="352" r:id="rId19"/>
    <p:sldId id="388" r:id="rId20"/>
    <p:sldId id="353" r:id="rId21"/>
    <p:sldId id="354" r:id="rId22"/>
    <p:sldId id="323" r:id="rId23"/>
    <p:sldId id="384" r:id="rId24"/>
    <p:sldId id="345" r:id="rId25"/>
    <p:sldId id="366" r:id="rId26"/>
    <p:sldId id="367" r:id="rId27"/>
    <p:sldId id="368" r:id="rId28"/>
    <p:sldId id="369" r:id="rId29"/>
    <p:sldId id="335" r:id="rId30"/>
    <p:sldId id="385" r:id="rId31"/>
    <p:sldId id="346" r:id="rId32"/>
    <p:sldId id="371" r:id="rId33"/>
    <p:sldId id="372" r:id="rId34"/>
    <p:sldId id="373" r:id="rId35"/>
    <p:sldId id="374" r:id="rId36"/>
    <p:sldId id="355" r:id="rId37"/>
    <p:sldId id="375" r:id="rId38"/>
    <p:sldId id="376" r:id="rId39"/>
    <p:sldId id="377" r:id="rId40"/>
    <p:sldId id="378" r:id="rId41"/>
    <p:sldId id="379" r:id="rId42"/>
    <p:sldId id="380" r:id="rId43"/>
    <p:sldId id="381" r:id="rId44"/>
    <p:sldId id="393" r:id="rId45"/>
    <p:sldId id="382" r:id="rId46"/>
    <p:sldId id="391" r:id="rId47"/>
    <p:sldId id="392" r:id="rId48"/>
    <p:sldId id="389" r:id="rId49"/>
    <p:sldId id="329" r:id="rId50"/>
    <p:sldId id="330" r:id="rId51"/>
    <p:sldId id="331" r:id="rId52"/>
    <p:sldId id="286" r:id="rId53"/>
    <p:sldId id="394" r:id="rId54"/>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mn-ea"/>
        <a:cs typeface="+mn-cs"/>
      </a:defRPr>
    </a:lvl1pPr>
    <a:lvl2pPr marL="457200" algn="l" rtl="0" fontAlgn="base">
      <a:spcBef>
        <a:spcPct val="0"/>
      </a:spcBef>
      <a:spcAft>
        <a:spcPct val="0"/>
      </a:spcAft>
      <a:defRPr kern="1200">
        <a:solidFill>
          <a:schemeClr val="tx1"/>
        </a:solidFill>
        <a:latin typeface="Arial" charset="0"/>
        <a:ea typeface="+mn-ea"/>
        <a:cs typeface="+mn-cs"/>
      </a:defRPr>
    </a:lvl2pPr>
    <a:lvl3pPr marL="914400" algn="l" rtl="0" fontAlgn="base">
      <a:spcBef>
        <a:spcPct val="0"/>
      </a:spcBef>
      <a:spcAft>
        <a:spcPct val="0"/>
      </a:spcAft>
      <a:defRPr kern="1200">
        <a:solidFill>
          <a:schemeClr val="tx1"/>
        </a:solidFill>
        <a:latin typeface="Arial" charset="0"/>
        <a:ea typeface="+mn-ea"/>
        <a:cs typeface="+mn-cs"/>
      </a:defRPr>
    </a:lvl3pPr>
    <a:lvl4pPr marL="1371600" algn="l" rtl="0" fontAlgn="base">
      <a:spcBef>
        <a:spcPct val="0"/>
      </a:spcBef>
      <a:spcAft>
        <a:spcPct val="0"/>
      </a:spcAft>
      <a:defRPr kern="1200">
        <a:solidFill>
          <a:schemeClr val="tx1"/>
        </a:solidFill>
        <a:latin typeface="Arial" charset="0"/>
        <a:ea typeface="+mn-ea"/>
        <a:cs typeface="+mn-cs"/>
      </a:defRPr>
    </a:lvl4pPr>
    <a:lvl5pPr marL="1828800" algn="l" rtl="0" fontAlgn="base">
      <a:spcBef>
        <a:spcPct val="0"/>
      </a:spcBef>
      <a:spcAft>
        <a:spcPct val="0"/>
      </a:spcAft>
      <a:defRPr kern="1200">
        <a:solidFill>
          <a:schemeClr val="tx1"/>
        </a:solidFill>
        <a:latin typeface="Arial" charset="0"/>
        <a:ea typeface="+mn-ea"/>
        <a:cs typeface="+mn-cs"/>
      </a:defRPr>
    </a:lvl5pPr>
    <a:lvl6pPr marL="2286000" algn="l" defTabSz="914400" rtl="0" eaLnBrk="1" latinLnBrk="0" hangingPunct="1">
      <a:defRPr kern="1200">
        <a:solidFill>
          <a:schemeClr val="tx1"/>
        </a:solidFill>
        <a:latin typeface="Arial" charset="0"/>
        <a:ea typeface="+mn-ea"/>
        <a:cs typeface="+mn-cs"/>
      </a:defRPr>
    </a:lvl6pPr>
    <a:lvl7pPr marL="2743200" algn="l" defTabSz="914400" rtl="0" eaLnBrk="1" latinLnBrk="0" hangingPunct="1">
      <a:defRPr kern="1200">
        <a:solidFill>
          <a:schemeClr val="tx1"/>
        </a:solidFill>
        <a:latin typeface="Arial" charset="0"/>
        <a:ea typeface="+mn-ea"/>
        <a:cs typeface="+mn-cs"/>
      </a:defRPr>
    </a:lvl7pPr>
    <a:lvl8pPr marL="3200400" algn="l" defTabSz="914400" rtl="0" eaLnBrk="1" latinLnBrk="0" hangingPunct="1">
      <a:defRPr kern="1200">
        <a:solidFill>
          <a:schemeClr val="tx1"/>
        </a:solidFill>
        <a:latin typeface="Arial" charset="0"/>
        <a:ea typeface="+mn-ea"/>
        <a:cs typeface="+mn-cs"/>
      </a:defRPr>
    </a:lvl8pPr>
    <a:lvl9pPr marL="3657600" algn="l" defTabSz="914400" rtl="0" eaLnBrk="1" latinLnBrk="0" hangingPunct="1">
      <a:defRPr kern="1200">
        <a:solidFill>
          <a:schemeClr val="tx1"/>
        </a:solidFill>
        <a:latin typeface="Arial" charset="0"/>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FAFCB2"/>
    <a:srgbClr val="979A26"/>
    <a:srgbClr val="FF0066"/>
    <a:srgbClr val="643D1C"/>
    <a:srgbClr val="FFFFFF"/>
    <a:srgbClr val="9AB125"/>
  </p:clrMru>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ED083AE6-46FA-4A59-8FB0-9F97EB10719F}" styleName="Light Style 3 - Accent 4">
    <a:wholeTbl>
      <a:tcTxStyle>
        <a:fontRef idx="minor">
          <a:scrgbClr r="0" g="0" b="0"/>
        </a:fontRef>
        <a:schemeClr val="tx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noFill/>
        </a:fill>
      </a:tcStyle>
    </a:wholeTbl>
    <a:band1H>
      <a:tcStyle>
        <a:tcBdr/>
        <a:fill>
          <a:solidFill>
            <a:schemeClr val="accent4">
              <a:alpha val="20000"/>
            </a:schemeClr>
          </a:solidFill>
        </a:fill>
      </a:tcStyle>
    </a:band1H>
    <a:band1V>
      <a:tcStyle>
        <a:tcBdr/>
        <a:fill>
          <a:solidFill>
            <a:schemeClr val="accent4">
              <a:alpha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noFill/>
        </a:fill>
      </a:tcStyle>
    </a:lastRow>
    <a:firstRow>
      <a:tcTxStyle b="on"/>
      <a:tcStyle>
        <a:tcBdr>
          <a:bottom>
            <a:ln w="25400" cmpd="sng">
              <a:solidFill>
                <a:schemeClr val="accent4"/>
              </a:solidFill>
            </a:ln>
          </a:bottom>
        </a:tcBdr>
        <a:fill>
          <a:no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7818" autoAdjust="0"/>
    <p:restoredTop sz="86323" autoAdjust="0"/>
  </p:normalViewPr>
  <p:slideViewPr>
    <p:cSldViewPr>
      <p:cViewPr varScale="1">
        <p:scale>
          <a:sx n="63" d="100"/>
          <a:sy n="63" d="100"/>
        </p:scale>
        <p:origin x="-1290" y="-108"/>
      </p:cViewPr>
      <p:guideLst>
        <p:guide orient="horz" pos="2160"/>
        <p:guide pos="2880"/>
      </p:guideLst>
    </p:cSldViewPr>
  </p:slideViewPr>
  <p:notesTextViewPr>
    <p:cViewPr>
      <p:scale>
        <a:sx n="100" d="100"/>
        <a:sy n="100" d="100"/>
      </p:scale>
      <p:origin x="0" y="0"/>
    </p:cViewPr>
  </p:notesTextViewPr>
  <p:sorterViewPr>
    <p:cViewPr>
      <p:scale>
        <a:sx n="66" d="100"/>
        <a:sy n="66" d="100"/>
      </p:scale>
      <p:origin x="0" y="3228"/>
    </p:cViewPr>
  </p:sorterViewPr>
  <p:gridSpacing cx="78028800" cy="78028800"/>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notesMaster" Target="notesMasters/notesMaster1.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slide" Target="slides/slide40.xml"/><Relationship Id="rId54" Type="http://schemas.openxmlformats.org/officeDocument/2006/relationships/slide" Target="slides/slide53.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theme" Target="theme/theme1.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viewProps" Target="viewProps.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presProps" Target="presProp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21.png"/></Relationships>
</file>

<file path=ppt/drawings/_rels/vmlDrawing2.vml.rels><?xml version="1.0" encoding="UTF-8" standalone="yes"?>
<Relationships xmlns="http://schemas.openxmlformats.org/package/2006/relationships"><Relationship Id="rId1" Type="http://schemas.openxmlformats.org/officeDocument/2006/relationships/image" Target="../media/image29.png"/></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a:latin typeface="+mn-lt"/>
              </a:defRPr>
            </a:lvl1pPr>
          </a:lstStyle>
          <a:p>
            <a:pPr>
              <a:defRPr/>
            </a:pPr>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a:latin typeface="+mn-lt"/>
              </a:defRPr>
            </a:lvl1pPr>
          </a:lstStyle>
          <a:p>
            <a:pPr>
              <a:defRPr/>
            </a:pPr>
            <a:fld id="{36498A01-53D7-430E-9095-95E0CD87C3C3}" type="datetimeFigureOut">
              <a:rPr lang="en-US"/>
              <a:pPr>
                <a:defRPr/>
              </a:pPr>
              <a:t>4/23/2009</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pPr lvl="0"/>
            <a:endParaRPr lang="en-US" noProof="0"/>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noProof="0" smtClean="0"/>
              <a:t>Click to edit Master text styles</a:t>
            </a:r>
          </a:p>
          <a:p>
            <a:pPr lvl="1"/>
            <a:r>
              <a:rPr lang="en-US" noProof="0" smtClean="0"/>
              <a:t>Second level</a:t>
            </a:r>
          </a:p>
          <a:p>
            <a:pPr lvl="2"/>
            <a:r>
              <a:rPr lang="en-US" noProof="0" smtClean="0"/>
              <a:t>Third level</a:t>
            </a:r>
          </a:p>
          <a:p>
            <a:pPr lvl="3"/>
            <a:r>
              <a:rPr lang="en-US" noProof="0" smtClean="0"/>
              <a:t>Fourth level</a:t>
            </a:r>
          </a:p>
          <a:p>
            <a:pPr lvl="4"/>
            <a:r>
              <a:rPr lang="en-US" noProof="0" smtClean="0"/>
              <a:t>Fifth level</a:t>
            </a:r>
            <a:endParaRPr lang="en-US" noProof="0"/>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a:latin typeface="+mn-lt"/>
              </a:defRPr>
            </a:lvl1pPr>
          </a:lstStyle>
          <a:p>
            <a:pPr>
              <a:defRPr/>
            </a:pPr>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a:latin typeface="+mn-lt"/>
              </a:defRPr>
            </a:lvl1pPr>
          </a:lstStyle>
          <a:p>
            <a:pPr>
              <a:defRPr/>
            </a:pPr>
            <a:fld id="{166D162C-B844-4F34-B280-59BE22DF47AF}" type="slidenum">
              <a:rPr lang="en-US"/>
              <a:pPr>
                <a:defRPr/>
              </a:pPr>
              <a:t>‹#›</a:t>
            </a:fld>
            <a:endParaRPr lang="en-US"/>
          </a:p>
        </p:txBody>
      </p:sp>
    </p:spTree>
  </p:cSld>
  <p:clrMap bg1="lt1" tx1="dk1" bg2="lt2" tx2="dk2" accent1="accent1" accent2="accent2" accent3="accent3" accent4="accent4" accent5="accent5" accent6="accent6" hlink="hlink" folHlink="folHlink"/>
  <p:notesStyle>
    <a:lvl1pPr algn="l" rtl="0" eaLnBrk="0" fontAlgn="base" hangingPunct="0">
      <a:spcBef>
        <a:spcPct val="30000"/>
      </a:spcBef>
      <a:spcAft>
        <a:spcPct val="0"/>
      </a:spcAft>
      <a:defRPr sz="1200" kern="1200">
        <a:solidFill>
          <a:schemeClr val="tx1"/>
        </a:solidFill>
        <a:latin typeface="+mn-lt"/>
        <a:ea typeface="+mn-ea"/>
        <a:cs typeface="+mn-cs"/>
      </a:defRPr>
    </a:lvl1pPr>
    <a:lvl2pPr marL="457200" algn="l" rtl="0" eaLnBrk="0" fontAlgn="base" hangingPunct="0">
      <a:spcBef>
        <a:spcPct val="30000"/>
      </a:spcBef>
      <a:spcAft>
        <a:spcPct val="0"/>
      </a:spcAft>
      <a:defRPr sz="1200" kern="1200">
        <a:solidFill>
          <a:schemeClr val="tx1"/>
        </a:solidFill>
        <a:latin typeface="+mn-lt"/>
        <a:ea typeface="+mn-ea"/>
        <a:cs typeface="+mn-cs"/>
      </a:defRPr>
    </a:lvl2pPr>
    <a:lvl3pPr marL="914400" algn="l" rtl="0" eaLnBrk="0" fontAlgn="base" hangingPunct="0">
      <a:spcBef>
        <a:spcPct val="30000"/>
      </a:spcBef>
      <a:spcAft>
        <a:spcPct val="0"/>
      </a:spcAft>
      <a:defRPr sz="1200" kern="1200">
        <a:solidFill>
          <a:schemeClr val="tx1"/>
        </a:solidFill>
        <a:latin typeface="+mn-lt"/>
        <a:ea typeface="+mn-ea"/>
        <a:cs typeface="+mn-cs"/>
      </a:defRPr>
    </a:lvl3pPr>
    <a:lvl4pPr marL="1371600" algn="l" rtl="0" eaLnBrk="0" fontAlgn="base" hangingPunct="0">
      <a:spcBef>
        <a:spcPct val="30000"/>
      </a:spcBef>
      <a:spcAft>
        <a:spcPct val="0"/>
      </a:spcAft>
      <a:defRPr sz="1200" kern="1200">
        <a:solidFill>
          <a:schemeClr val="tx1"/>
        </a:solidFill>
        <a:latin typeface="+mn-lt"/>
        <a:ea typeface="+mn-ea"/>
        <a:cs typeface="+mn-cs"/>
      </a:defRPr>
    </a:lvl4pPr>
    <a:lvl5pPr marL="1828800" algn="l" rtl="0" eaLnBrk="0" fontAlgn="base" hangingPunct="0">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8" Type="http://schemas.openxmlformats.org/officeDocument/2006/relationships/hyperlink" Target="http://www.sccommissioners.org/schemes/nrega" TargetMode="External"/><Relationship Id="rId13" Type="http://schemas.openxmlformats.org/officeDocument/2006/relationships/hyperlink" Target="http://www.sccommissioners.org/schemes/aay" TargetMode="External"/><Relationship Id="rId18" Type="http://schemas.openxmlformats.org/officeDocument/2006/relationships/hyperlink" Target="http://www.sccommissioners.org/complaints/status" TargetMode="External"/><Relationship Id="rId3" Type="http://schemas.openxmlformats.org/officeDocument/2006/relationships/hyperlink" Target="http://www.sccommissioners.org/reports" TargetMode="External"/><Relationship Id="rId21" Type="http://schemas.openxmlformats.org/officeDocument/2006/relationships/hyperlink" Target="http://www.sccommissioners.org/publications/scorders" TargetMode="External"/><Relationship Id="rId7" Type="http://schemas.openxmlformats.org/officeDocument/2006/relationships/hyperlink" Target="http://www.sccommissioners.org/schemes/mdm" TargetMode="External"/><Relationship Id="rId12" Type="http://schemas.openxmlformats.org/officeDocument/2006/relationships/hyperlink" Target="http://www.sccommissioners.org/schemes/noaps" TargetMode="External"/><Relationship Id="rId17" Type="http://schemas.openxmlformats.org/officeDocument/2006/relationships/hyperlink" Target="http://www.sccommissioners.org/complaints/fileacomplaint" TargetMode="External"/><Relationship Id="rId2" Type="http://schemas.openxmlformats.org/officeDocument/2006/relationships/slide" Target="../slides/slide10.xml"/><Relationship Id="rId16" Type="http://schemas.openxmlformats.org/officeDocument/2006/relationships/hyperlink" Target="http://www.sccommissioners.org/complaints" TargetMode="External"/><Relationship Id="rId20" Type="http://schemas.openxmlformats.org/officeDocument/2006/relationships/hyperlink" Target="http://www.sccommissioners.org/publications/primers" TargetMode="External"/><Relationship Id="rId1" Type="http://schemas.openxmlformats.org/officeDocument/2006/relationships/notesMaster" Target="../notesMasters/notesMaster1.xml"/><Relationship Id="rId6" Type="http://schemas.openxmlformats.org/officeDocument/2006/relationships/hyperlink" Target="http://www.sccommissioners.org/schemes/icds" TargetMode="External"/><Relationship Id="rId11" Type="http://schemas.openxmlformats.org/officeDocument/2006/relationships/hyperlink" Target="http://www.sccommissioners.org/schemes/nfbs" TargetMode="External"/><Relationship Id="rId5" Type="http://schemas.openxmlformats.org/officeDocument/2006/relationships/hyperlink" Target="http://www.sccommissioners.org/reports/field_reports" TargetMode="External"/><Relationship Id="rId15" Type="http://schemas.openxmlformats.org/officeDocument/2006/relationships/hyperlink" Target="http://www.sccommissioners.org/articles/themes" TargetMode="External"/><Relationship Id="rId23" Type="http://schemas.openxmlformats.org/officeDocument/2006/relationships/hyperlink" Target="http://www.sccommissioners.org/courtorders/hcorders" TargetMode="External"/><Relationship Id="rId10" Type="http://schemas.openxmlformats.org/officeDocument/2006/relationships/hyperlink" Target="http://www.sccommissioners.org/schemes/nmbs" TargetMode="External"/><Relationship Id="rId19" Type="http://schemas.openxmlformats.org/officeDocument/2006/relationships/hyperlink" Target="http://www.sccommissioners.org/publications" TargetMode="External"/><Relationship Id="rId4" Type="http://schemas.openxmlformats.org/officeDocument/2006/relationships/hyperlink" Target="http://www.sccommissioners.org/reports/advisers" TargetMode="External"/><Relationship Id="rId9" Type="http://schemas.openxmlformats.org/officeDocument/2006/relationships/hyperlink" Target="http://www.sccommissioners.org/schemes/tpds" TargetMode="External"/><Relationship Id="rId14" Type="http://schemas.openxmlformats.org/officeDocument/2006/relationships/hyperlink" Target="http://www.sccommissioners.org/articles" TargetMode="External"/><Relationship Id="rId22" Type="http://schemas.openxmlformats.org/officeDocument/2006/relationships/hyperlink" Target="http://www.sccommissioners.org/courtorders" TargetMode="Externa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to shocks caused by life cycle changes, economic reforms and events such as illness or bad weather </a:t>
            </a:r>
            <a:r>
              <a:rPr lang="en-US" sz="1200" dirty="0" err="1" smtClean="0"/>
              <a:t>conditions</a:t>
            </a:r>
            <a:r>
              <a:rPr lang="en-US" sz="1200" kern="1200" baseline="0" dirty="0" err="1" smtClean="0">
                <a:solidFill>
                  <a:schemeClr val="tx1"/>
                </a:solidFill>
                <a:latin typeface="+mn-lt"/>
                <a:ea typeface="+mn-ea"/>
                <a:cs typeface="+mn-cs"/>
              </a:rPr>
              <a:t>Matters</a:t>
            </a:r>
            <a:r>
              <a:rPr lang="en-US" sz="1200" kern="1200" baseline="0" dirty="0" smtClean="0">
                <a:solidFill>
                  <a:schemeClr val="tx1"/>
                </a:solidFill>
                <a:latin typeface="+mn-lt"/>
                <a:ea typeface="+mn-ea"/>
                <a:cs typeface="+mn-cs"/>
              </a:rPr>
              <a:t> relating to Social Security are listed in the Directive Principles of State Policy and the subjects in the Concurrent List </a:t>
            </a:r>
          </a:p>
          <a:p>
            <a:r>
              <a:rPr lang="en-US" sz="1200" kern="1200" baseline="0" dirty="0" smtClean="0">
                <a:solidFill>
                  <a:schemeClr val="tx1"/>
                </a:solidFill>
                <a:latin typeface="+mn-lt"/>
                <a:ea typeface="+mn-ea"/>
                <a:cs typeface="+mn-cs"/>
              </a:rPr>
              <a:t>The following social security issues are mentioned in the Concurrent List (List III in the Seventh Schedule of the Constitution of India) – </a:t>
            </a:r>
          </a:p>
          <a:p>
            <a:r>
              <a:rPr lang="en-US" sz="1200" kern="1200" baseline="0" dirty="0" smtClean="0">
                <a:solidFill>
                  <a:schemeClr val="tx1"/>
                </a:solidFill>
                <a:latin typeface="+mn-lt"/>
                <a:ea typeface="+mn-ea"/>
                <a:cs typeface="+mn-cs"/>
              </a:rPr>
              <a:t>Item No. 23: Social Security and insurance, employment and unemployment. </a:t>
            </a:r>
          </a:p>
          <a:p>
            <a:r>
              <a:rPr lang="en-US" sz="1200" kern="1200" baseline="0" dirty="0" smtClean="0">
                <a:solidFill>
                  <a:schemeClr val="tx1"/>
                </a:solidFill>
                <a:latin typeface="+mn-lt"/>
                <a:ea typeface="+mn-ea"/>
                <a:cs typeface="+mn-cs"/>
              </a:rPr>
              <a:t>Item No. 24: Welfare of </a:t>
            </a:r>
            <a:r>
              <a:rPr lang="en-US" sz="1200" kern="1200" baseline="0" dirty="0" err="1" smtClean="0">
                <a:solidFill>
                  <a:schemeClr val="tx1"/>
                </a:solidFill>
                <a:latin typeface="+mn-lt"/>
                <a:ea typeface="+mn-ea"/>
                <a:cs typeface="+mn-cs"/>
              </a:rPr>
              <a:t>Labour</a:t>
            </a:r>
            <a:r>
              <a:rPr lang="en-US" sz="1200" kern="1200" baseline="0" dirty="0" smtClean="0">
                <a:solidFill>
                  <a:schemeClr val="tx1"/>
                </a:solidFill>
                <a:latin typeface="+mn-lt"/>
                <a:ea typeface="+mn-ea"/>
                <a:cs typeface="+mn-cs"/>
              </a:rPr>
              <a:t> including conditions of work, provident funds, employers’ liability, workmen’s compensation, invalidity and old age pension and maternity benefits. </a:t>
            </a:r>
          </a:p>
          <a:p>
            <a:r>
              <a:rPr lang="en-US" sz="1200" kern="1200" baseline="0" dirty="0" smtClean="0">
                <a:solidFill>
                  <a:schemeClr val="tx1"/>
                </a:solidFill>
                <a:latin typeface="+mn-lt"/>
                <a:ea typeface="+mn-ea"/>
                <a:cs typeface="+mn-cs"/>
              </a:rPr>
              <a:t>Article 41 Right to work, to education and to public assistance in certain cases The State shall, within the limits of its economic capacity and development, make effective provision for securing the right to work, to education and to public assistance in cases of unemployment, old age, sickness and disablement, and in other cases of undeserved want. </a:t>
            </a:r>
          </a:p>
          <a:p>
            <a:r>
              <a:rPr lang="en-US" sz="1200" kern="1200" baseline="0" dirty="0" smtClean="0">
                <a:solidFill>
                  <a:schemeClr val="tx1"/>
                </a:solidFill>
                <a:latin typeface="+mn-lt"/>
                <a:ea typeface="+mn-ea"/>
                <a:cs typeface="+mn-cs"/>
              </a:rPr>
              <a:t>Article 42 Provision for just and humane conditions of work and maternity relief The State shall make provision for securing just and humane conditions of work and for maternity relief. </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3</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i</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The Employees’ State Insurance Act, 1948 (ESI Act) </a:t>
            </a:r>
            <a:r>
              <a:rPr lang="en-US" sz="1200" kern="1200" dirty="0" smtClean="0">
                <a:solidFill>
                  <a:schemeClr val="tx1"/>
                </a:solidFill>
                <a:latin typeface="+mn-lt"/>
                <a:ea typeface="+mn-ea"/>
                <a:cs typeface="+mn-cs"/>
              </a:rPr>
              <a:t>which covers factories and establishments with 10 or more employees and provides for comprehensive medical care to the employees and their families as well as cash benefits during sickness and maternity, and monthly payments in case of death or disablement.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(ii) </a:t>
            </a:r>
            <a:r>
              <a:rPr lang="en-US" sz="1200" b="1" kern="1200" dirty="0" smtClean="0">
                <a:solidFill>
                  <a:schemeClr val="tx1"/>
                </a:solidFill>
                <a:latin typeface="+mn-lt"/>
                <a:ea typeface="+mn-ea"/>
                <a:cs typeface="+mn-cs"/>
              </a:rPr>
              <a:t>The Employees’ Provident Funds &amp; Miscellaneous Provisions Act, 1952 (EPF &amp; MP Act) </a:t>
            </a:r>
            <a:r>
              <a:rPr lang="en-US" sz="1200" kern="1200" dirty="0" smtClean="0">
                <a:solidFill>
                  <a:schemeClr val="tx1"/>
                </a:solidFill>
                <a:latin typeface="+mn-lt"/>
                <a:ea typeface="+mn-ea"/>
                <a:cs typeface="+mn-cs"/>
              </a:rPr>
              <a:t>which applies to specific scheduled factories and establishments employing 20 or more employees and ensures terminal benefits to provident fund, superannuation pension, and family pension in case of death during service. Separate laws exist for similar benefits for the workers in the coal mines and tea plantations.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(iii) </a:t>
            </a:r>
            <a:r>
              <a:rPr lang="en-US" sz="1200" b="1" kern="1200" dirty="0" smtClean="0">
                <a:solidFill>
                  <a:schemeClr val="tx1"/>
                </a:solidFill>
                <a:latin typeface="+mn-lt"/>
                <a:ea typeface="+mn-ea"/>
                <a:cs typeface="+mn-cs"/>
              </a:rPr>
              <a:t>The Workmen’s Compensation Act, 1923 (WC Act)</a:t>
            </a:r>
            <a:r>
              <a:rPr lang="en-US" sz="1200" kern="1200" dirty="0" smtClean="0">
                <a:solidFill>
                  <a:schemeClr val="tx1"/>
                </a:solidFill>
                <a:latin typeface="+mn-lt"/>
                <a:ea typeface="+mn-ea"/>
                <a:cs typeface="+mn-cs"/>
              </a:rPr>
              <a:t>, which requires payment of compensation to the workman or his family in cases of employment related injuries resulting in death or disability.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(iv) </a:t>
            </a:r>
            <a:r>
              <a:rPr lang="en-US" sz="1200" b="1" kern="1200" dirty="0" smtClean="0">
                <a:solidFill>
                  <a:schemeClr val="tx1"/>
                </a:solidFill>
                <a:latin typeface="+mn-lt"/>
                <a:ea typeface="+mn-ea"/>
                <a:cs typeface="+mn-cs"/>
              </a:rPr>
              <a:t>The Maternity Benefit Act, 1961 (M.B. Act), </a:t>
            </a:r>
            <a:r>
              <a:rPr lang="en-US" sz="1200" kern="1200" dirty="0" smtClean="0">
                <a:solidFill>
                  <a:schemeClr val="tx1"/>
                </a:solidFill>
                <a:latin typeface="+mn-lt"/>
                <a:ea typeface="+mn-ea"/>
                <a:cs typeface="+mn-cs"/>
              </a:rPr>
              <a:t>which provides for 12 weeks wages during maternity as well as paid leave in certain other related contingencies.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(v) </a:t>
            </a:r>
            <a:r>
              <a:rPr lang="en-US" sz="1200" b="1" kern="1200" dirty="0" smtClean="0">
                <a:solidFill>
                  <a:schemeClr val="tx1"/>
                </a:solidFill>
                <a:latin typeface="+mn-lt"/>
                <a:ea typeface="+mn-ea"/>
                <a:cs typeface="+mn-cs"/>
              </a:rPr>
              <a:t>The Payment of Gratuity Act, 1972 (P.G. Act</a:t>
            </a:r>
            <a:r>
              <a:rPr lang="en-US" sz="1200" kern="1200" dirty="0" smtClean="0">
                <a:solidFill>
                  <a:schemeClr val="tx1"/>
                </a:solidFill>
                <a:latin typeface="+mn-lt"/>
                <a:ea typeface="+mn-ea"/>
                <a:cs typeface="+mn-cs"/>
              </a:rPr>
              <a:t>), which provides 15 days wages for each year of service to employees who have worked for five years or more in establishments having a minimum of 10 workers.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Separate Provident fund legislation exists for workers employed in Coal Mines and Tea Plantations in the State of Assam and for seamen.</a:t>
            </a: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17</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National Commission for Enterprises in the Unorganized Sector (ministry of small scale industries) Sep (2004)</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18</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i="1" kern="1200" dirty="0" smtClean="0">
                <a:solidFill>
                  <a:schemeClr val="tx1"/>
                </a:solidFill>
                <a:latin typeface="+mn-lt"/>
                <a:ea typeface="+mn-ea"/>
                <a:cs typeface="+mn-cs"/>
              </a:rPr>
              <a:t>National Commission for Enterprises in the Unorganized Sector (ministry of small scale industries) Sep (2004)</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19</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1" dirty="0" smtClean="0"/>
              <a:t>'VARISHTHA PENSION BIMA YOJANA' </a:t>
            </a:r>
            <a:r>
              <a:rPr lang="en-US" dirty="0" smtClean="0"/>
              <a:t>is a Government subsidized scheme announced for Indian Citizens aged 55 years and above, in the Union Budget 2003-04. The scheme will provide an Annual return of 9%.</a:t>
            </a:r>
          </a:p>
          <a:p>
            <a:r>
              <a:rPr lang="en-US" b="1" dirty="0" smtClean="0"/>
              <a:t>Benefits</a:t>
            </a:r>
            <a:endParaRPr lang="en-US" dirty="0" smtClean="0"/>
          </a:p>
          <a:p>
            <a:r>
              <a:rPr lang="en-US" dirty="0" smtClean="0"/>
              <a:t>Pension during the lifetime of the pensioner. </a:t>
            </a:r>
          </a:p>
          <a:p>
            <a:r>
              <a:rPr lang="en-US" dirty="0" smtClean="0"/>
              <a:t>In the event of unfortunate demise of the pensioner, purchase price will be returned to the nominee/legal heir of the pensioner. </a:t>
            </a:r>
          </a:p>
          <a:p>
            <a:r>
              <a:rPr lang="en-US" dirty="0" smtClean="0"/>
              <a:t>Exit option available after 15 years. </a:t>
            </a:r>
          </a:p>
          <a:p>
            <a:r>
              <a:rPr lang="en-US" dirty="0" smtClean="0"/>
              <a:t>Loan facility available to the extent of 75% of purchase price after 3 years.</a:t>
            </a:r>
            <a:br>
              <a:rPr lang="en-US" dirty="0" smtClean="0"/>
            </a:br>
            <a:r>
              <a:rPr lang="en-US" b="1" dirty="0" smtClean="0"/>
              <a:t>Note: </a:t>
            </a:r>
            <a:r>
              <a:rPr lang="en-US" b="1" dirty="0" err="1" smtClean="0"/>
              <a:t>Therate</a:t>
            </a:r>
            <a:r>
              <a:rPr lang="en-US" b="1" dirty="0" smtClean="0"/>
              <a:t> of interest on loan is 10.5%. The interest rate on loan would be decided by LIC from time to time.</a:t>
            </a:r>
            <a:r>
              <a:rPr lang="en-US" dirty="0" smtClean="0"/>
              <a:t> </a:t>
            </a:r>
          </a:p>
          <a:p>
            <a:r>
              <a:rPr lang="en-US" dirty="0" smtClean="0"/>
              <a:t>Minimum &amp; Maximum pension: 250 -2000 per month</a:t>
            </a:r>
          </a:p>
          <a:p>
            <a:r>
              <a:rPr lang="en-US" dirty="0" smtClean="0"/>
              <a:t>Premium: Only Single Premium is payable.</a:t>
            </a:r>
            <a:br>
              <a:rPr lang="en-US" dirty="0" smtClean="0"/>
            </a:br>
            <a:endParaRPr lang="en-US" dirty="0" smtClean="0"/>
          </a:p>
          <a:p>
            <a:pPr>
              <a:buFont typeface="Arial" pitchFamily="34" charset="0"/>
              <a:buChar char="•"/>
            </a:pPr>
            <a:r>
              <a:rPr lang="en-US" b="1" dirty="0" smtClean="0"/>
              <a:t>The NREG Act 2005</a:t>
            </a:r>
            <a:r>
              <a:rPr lang="en-US" dirty="0" smtClean="0"/>
              <a:t> provides enhancement of livelihood security, giving </a:t>
            </a:r>
            <a:r>
              <a:rPr lang="en-US" dirty="0" err="1" smtClean="0"/>
              <a:t>atleast</a:t>
            </a:r>
            <a:r>
              <a:rPr lang="en-US" dirty="0" smtClean="0"/>
              <a:t> 100 days of guaranteed wage employment in every financial year to every household, whose adult members volunteer to do unskilled manual work. </a:t>
            </a:r>
            <a:r>
              <a:rPr lang="en-US" dirty="0" err="1" smtClean="0"/>
              <a:t>Panchayats</a:t>
            </a:r>
            <a:r>
              <a:rPr lang="en-US" dirty="0" smtClean="0"/>
              <a:t> at districts, intermediate and village levels will be the principal authorities for planning and implementation of the scheme.</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20</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70000" lnSpcReduction="20000"/>
          </a:bodyPr>
          <a:lstStyle/>
          <a:p>
            <a:r>
              <a:rPr lang="en-US" b="1" dirty="0" smtClean="0"/>
              <a:t>'VARISHTHA PENSION BIMA YOJANA' </a:t>
            </a:r>
            <a:r>
              <a:rPr lang="en-US" dirty="0" smtClean="0"/>
              <a:t>is a Government subsidized scheme announced for Indian Citizens aged 55 years and above, in the Union Budget 2003-04. The scheme will provide an Annual return of 9%.</a:t>
            </a:r>
          </a:p>
          <a:p>
            <a:r>
              <a:rPr lang="en-US" b="1" dirty="0" smtClean="0"/>
              <a:t>Benefits</a:t>
            </a:r>
            <a:endParaRPr lang="en-US" dirty="0" smtClean="0"/>
          </a:p>
          <a:p>
            <a:r>
              <a:rPr lang="en-US" dirty="0" smtClean="0"/>
              <a:t>Pension during the lifetime of the pensioner. </a:t>
            </a:r>
          </a:p>
          <a:p>
            <a:r>
              <a:rPr lang="en-US" dirty="0" smtClean="0"/>
              <a:t>In the event of unfortunate demise of the pensioner, purchase price will be returned to the nominee/legal heir of the pensioner. </a:t>
            </a:r>
          </a:p>
          <a:p>
            <a:r>
              <a:rPr lang="en-US" dirty="0" smtClean="0"/>
              <a:t>Exit option available after 15 years. </a:t>
            </a:r>
          </a:p>
          <a:p>
            <a:r>
              <a:rPr lang="en-US" dirty="0" smtClean="0"/>
              <a:t>Loan facility available to the extent of 75% of purchase price after 3 years.</a:t>
            </a:r>
            <a:br>
              <a:rPr lang="en-US" dirty="0" smtClean="0"/>
            </a:br>
            <a:r>
              <a:rPr lang="en-US" b="1" dirty="0" smtClean="0"/>
              <a:t>Note: </a:t>
            </a:r>
            <a:r>
              <a:rPr lang="en-US" b="1" dirty="0" err="1" smtClean="0"/>
              <a:t>Therate</a:t>
            </a:r>
            <a:r>
              <a:rPr lang="en-US" b="1" dirty="0" smtClean="0"/>
              <a:t> of interest on loan is 10.5%. The interest rate on loan would be decided by LIC from time to time.</a:t>
            </a:r>
            <a:r>
              <a:rPr lang="en-US" dirty="0" smtClean="0"/>
              <a:t> </a:t>
            </a:r>
          </a:p>
          <a:p>
            <a:r>
              <a:rPr lang="en-US" dirty="0" smtClean="0"/>
              <a:t>Minimum &amp; Maximum pension: 250 -2000 per month</a:t>
            </a:r>
          </a:p>
          <a:p>
            <a:r>
              <a:rPr lang="en-US" dirty="0" smtClean="0"/>
              <a:t>Premium: Only Single Premium is payable.</a:t>
            </a:r>
            <a:br>
              <a:rPr lang="en-US" dirty="0" smtClean="0"/>
            </a:br>
            <a:endParaRPr lang="en-US" dirty="0" smtClean="0"/>
          </a:p>
          <a:p>
            <a:pPr>
              <a:buFont typeface="Arial" pitchFamily="34" charset="0"/>
              <a:buChar char="•"/>
            </a:pPr>
            <a:r>
              <a:rPr lang="en-US" b="1" dirty="0" smtClean="0"/>
              <a:t>The NREG Act 2005</a:t>
            </a:r>
            <a:r>
              <a:rPr lang="en-US" dirty="0" smtClean="0"/>
              <a:t> provides enhancement of livelihood security, giving </a:t>
            </a:r>
            <a:r>
              <a:rPr lang="en-US" dirty="0" err="1" smtClean="0"/>
              <a:t>atleast</a:t>
            </a:r>
            <a:r>
              <a:rPr lang="en-US" dirty="0" smtClean="0"/>
              <a:t> 100 days of guaranteed wage employment in every financial year to every household, whose adult members volunteer to do unskilled manual work. </a:t>
            </a:r>
            <a:r>
              <a:rPr lang="en-US" dirty="0" err="1" smtClean="0"/>
              <a:t>Panchayats</a:t>
            </a:r>
            <a:r>
              <a:rPr lang="en-US" dirty="0" smtClean="0"/>
              <a:t> at districts, intermediate and village levels will be the principal authorities for planning and implementation of the scheme.</a:t>
            </a:r>
          </a:p>
          <a:p>
            <a:pPr>
              <a:buFont typeface="Arial" pitchFamily="34" charset="0"/>
              <a:buChar char="•"/>
            </a:pPr>
            <a:endParaRPr lang="en-US" dirty="0" smtClean="0"/>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A flat rate registered pension of Rs. 500/- per month on retirement at the age of 60 years and total disablement and family pension in case of death of the worker. </a:t>
            </a:r>
          </a:p>
          <a:p>
            <a:endParaRPr lang="en-US" sz="1200" kern="1200" baseline="0" dirty="0" smtClean="0">
              <a:solidFill>
                <a:schemeClr val="tx1"/>
              </a:solidFill>
              <a:latin typeface="+mn-lt"/>
              <a:ea typeface="+mn-ea"/>
              <a:cs typeface="+mn-cs"/>
            </a:endParaRP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(ii) A personal accident insurance cover for rupees one </a:t>
            </a:r>
            <a:r>
              <a:rPr lang="en-US" sz="1200" kern="1200" baseline="0" dirty="0" err="1" smtClean="0">
                <a:solidFill>
                  <a:schemeClr val="tx1"/>
                </a:solidFill>
                <a:latin typeface="+mn-lt"/>
                <a:ea typeface="+mn-ea"/>
                <a:cs typeface="+mn-cs"/>
              </a:rPr>
              <a:t>lakh</a:t>
            </a:r>
            <a:r>
              <a:rPr lang="en-US" sz="1200" kern="1200" baseline="0" dirty="0" smtClean="0">
                <a:solidFill>
                  <a:schemeClr val="tx1"/>
                </a:solidFill>
                <a:latin typeface="+mn-lt"/>
                <a:ea typeface="+mn-ea"/>
                <a:cs typeface="+mn-cs"/>
              </a:rPr>
              <a:t>; and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(iii) Convergence of the Universal Health Insurance Scheme for a worker and his family at the cost of Rs. 548/- per annum for a family of five members or Rs. 365/- per annum for a family of three members.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The scheme provides for reimbursement of hospitalization expenses </a:t>
            </a:r>
            <a:r>
              <a:rPr lang="en-US" sz="1200" kern="1200" baseline="0" dirty="0" err="1" smtClean="0">
                <a:solidFill>
                  <a:schemeClr val="tx1"/>
                </a:solidFill>
                <a:latin typeface="+mn-lt"/>
                <a:ea typeface="+mn-ea"/>
                <a:cs typeface="+mn-cs"/>
              </a:rPr>
              <a:t>upto</a:t>
            </a:r>
            <a:r>
              <a:rPr lang="en-US" sz="1200" kern="1200" baseline="0" dirty="0" smtClean="0">
                <a:solidFill>
                  <a:schemeClr val="tx1"/>
                </a:solidFill>
                <a:latin typeface="+mn-lt"/>
                <a:ea typeface="+mn-ea"/>
                <a:cs typeface="+mn-cs"/>
              </a:rPr>
              <a:t> Rs. 30,000/- in a year and in case of earning head of the family is hospitalized due to accident/ illness, a compensation of Rs. 50/- per day </a:t>
            </a:r>
            <a:r>
              <a:rPr lang="en-US" sz="1200" kern="1200" baseline="0" dirty="0" err="1" smtClean="0">
                <a:solidFill>
                  <a:schemeClr val="tx1"/>
                </a:solidFill>
                <a:latin typeface="+mn-lt"/>
                <a:ea typeface="+mn-ea"/>
                <a:cs typeface="+mn-cs"/>
              </a:rPr>
              <a:t>upto</a:t>
            </a:r>
            <a:r>
              <a:rPr lang="en-US" sz="1200" kern="1200" baseline="0" dirty="0" smtClean="0">
                <a:solidFill>
                  <a:schemeClr val="tx1"/>
                </a:solidFill>
                <a:latin typeface="+mn-lt"/>
                <a:ea typeface="+mn-ea"/>
                <a:cs typeface="+mn-cs"/>
              </a:rPr>
              <a:t> a maximum of 15 days and also coverage of death of the earning head of the family due to accident (Rs. 25,000/-). </a:t>
            </a:r>
          </a:p>
          <a:p>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 </a:t>
            </a:r>
          </a:p>
          <a:p>
            <a:pPr>
              <a:buFont typeface="Arial" pitchFamily="34" charset="0"/>
              <a:buChar char="•"/>
            </a:pP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21</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amendment-dated 22.9.1997 </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22</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amendment-dated 22.9.1997 </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23</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b="1" dirty="0" smtClean="0"/>
              <a:t>Annapurna Scheme:</a:t>
            </a:r>
          </a:p>
          <a:p>
            <a:r>
              <a:rPr lang="en-US" sz="1200" dirty="0" smtClean="0"/>
              <a:t>Launched on 1 April 2000 as a Centrally sponsored scheme</a:t>
            </a:r>
          </a:p>
          <a:p>
            <a:r>
              <a:rPr lang="en-US" sz="1200" dirty="0" smtClean="0"/>
              <a:t>Aims to provide food security to meet the requirement of those senior citizens who though eligible, have remained uncovered under the NOAPS</a:t>
            </a:r>
          </a:p>
          <a:p>
            <a:r>
              <a:rPr lang="en-US" sz="1200" dirty="0" smtClean="0"/>
              <a:t>Beneficiaries are entitled to 10 kg of food grains per month free of cost. </a:t>
            </a: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25</a:t>
            </a:fld>
            <a:endParaRPr lang="en-US"/>
          </a:p>
        </p:txBody>
      </p:sp>
    </p:spTree>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National Maternity Benefit Scheme was introduced in 2001 to provide nutrition support to pregnant women. Under this scheme BPL pregnant women are given a one time payment of Rs. 500/- 8–12 weeks prior to delivery. In the year 2005, the Government of India launched the </a:t>
            </a:r>
            <a:r>
              <a:rPr lang="en-US" dirty="0" err="1" smtClean="0"/>
              <a:t>Janani</a:t>
            </a:r>
            <a:r>
              <a:rPr lang="en-US" dirty="0" smtClean="0"/>
              <a:t> </a:t>
            </a:r>
            <a:r>
              <a:rPr lang="en-US" dirty="0" err="1" smtClean="0"/>
              <a:t>Suraksha</a:t>
            </a:r>
            <a:r>
              <a:rPr lang="en-US" dirty="0" smtClean="0"/>
              <a:t> </a:t>
            </a:r>
            <a:r>
              <a:rPr lang="en-US" dirty="0" err="1" smtClean="0"/>
              <a:t>Yojana</a:t>
            </a:r>
            <a:r>
              <a:rPr lang="en-US" dirty="0" smtClean="0"/>
              <a:t> under the National Rural Health Mission to provide cash incentives for women to have an institutional delivery. The NMBS was merged into the JSY and with the intervention of the Supreme Court the benefits under the NMBS retained, irrespective of place of delivery.</a:t>
            </a:r>
          </a:p>
          <a:p>
            <a:r>
              <a:rPr lang="en-US" b="1" dirty="0" smtClean="0"/>
              <a:t>NMBS Court Order Summary</a:t>
            </a:r>
          </a:p>
          <a:p>
            <a:r>
              <a:rPr lang="en-US" dirty="0" smtClean="0"/>
              <a:t>All BPL pregnant women should be paid Rs. 500/- under NMBS 8–12 weeks prior to delivery for each of the first two births. </a:t>
            </a:r>
          </a:p>
          <a:p>
            <a:r>
              <a:rPr lang="en-US" dirty="0" smtClean="0"/>
              <a:t>The benefit under NMBS/JSY must be paid irrespective of place of delivery, and also irrespective of age and number of children. </a:t>
            </a: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29</a:t>
            </a:fld>
            <a:endParaRPr lang="en-US"/>
          </a:p>
        </p:txBody>
      </p:sp>
    </p:spTree>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National Maternity Benefit Scheme was introduced in 2001 to provide nutrition support to pregnant women. Under this scheme BPL pregnant women are given a one time payment of Rs. 500/- 8–12 weeks prior to delivery. In the year 2005, the Government of India launched the </a:t>
            </a:r>
            <a:r>
              <a:rPr lang="en-US" dirty="0" err="1" smtClean="0"/>
              <a:t>Janani</a:t>
            </a:r>
            <a:r>
              <a:rPr lang="en-US" dirty="0" smtClean="0"/>
              <a:t> </a:t>
            </a:r>
            <a:r>
              <a:rPr lang="en-US" dirty="0" err="1" smtClean="0"/>
              <a:t>Suraksha</a:t>
            </a:r>
            <a:r>
              <a:rPr lang="en-US" dirty="0" smtClean="0"/>
              <a:t> </a:t>
            </a:r>
            <a:r>
              <a:rPr lang="en-US" dirty="0" err="1" smtClean="0"/>
              <a:t>Yojana</a:t>
            </a:r>
            <a:r>
              <a:rPr lang="en-US" dirty="0" smtClean="0"/>
              <a:t> under the National Rural Health Mission to provide cash incentives for women to have an institutional delivery. The NMBS was merged into the JSY and with the intervention of the Supreme Court the benefits under the NMBS retained, irrespective of place of delivery.</a:t>
            </a:r>
          </a:p>
          <a:p>
            <a:r>
              <a:rPr lang="en-US" b="1" dirty="0" smtClean="0"/>
              <a:t>NMBS Court Order Summary</a:t>
            </a:r>
          </a:p>
          <a:p>
            <a:r>
              <a:rPr lang="en-US" dirty="0" smtClean="0"/>
              <a:t>All BPL pregnant women should be paid Rs. 500/- under NMBS 8–12 weeks prior to delivery for each of the first two births. </a:t>
            </a:r>
          </a:p>
          <a:p>
            <a:r>
              <a:rPr lang="en-US" dirty="0" smtClean="0"/>
              <a:t>The benefit under NMBS/JSY must be paid irrespective of place of delivery, and also irrespective of age and number of children. </a:t>
            </a: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30</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674" name="Slide Image Placeholder 1"/>
          <p:cNvSpPr>
            <a:spLocks noGrp="1" noRot="1" noChangeAspect="1" noTextEdit="1"/>
          </p:cNvSpPr>
          <p:nvPr>
            <p:ph type="sldImg"/>
          </p:nvPr>
        </p:nvSpPr>
        <p:spPr bwMode="auto">
          <a:noFill/>
          <a:ln>
            <a:solidFill>
              <a:srgbClr val="000000"/>
            </a:solidFill>
            <a:miter lim="800000"/>
            <a:headEnd/>
            <a:tailEnd/>
          </a:ln>
        </p:spPr>
      </p:sp>
      <p:sp>
        <p:nvSpPr>
          <p:cNvPr id="28675"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dirty="0" err="1" smtClean="0"/>
              <a:t>Epf</a:t>
            </a:r>
            <a:r>
              <a:rPr lang="en-US" dirty="0" smtClean="0"/>
              <a:t> 3</a:t>
            </a:r>
            <a:r>
              <a:rPr lang="en-US" baseline="30000" dirty="0" smtClean="0"/>
              <a:t>rd</a:t>
            </a:r>
            <a:r>
              <a:rPr lang="en-US" dirty="0" smtClean="0"/>
              <a:t> </a:t>
            </a:r>
            <a:r>
              <a:rPr lang="en-US" dirty="0" err="1" smtClean="0"/>
              <a:t>amme</a:t>
            </a:r>
            <a:r>
              <a:rPr lang="en-US" dirty="0" smtClean="0"/>
              <a:t> effective since 1 /10 /08 which increased the scope of </a:t>
            </a:r>
            <a:r>
              <a:rPr lang="en-US" dirty="0" err="1" smtClean="0"/>
              <a:t>applicablity</a:t>
            </a:r>
            <a:r>
              <a:rPr lang="en-US" dirty="0" smtClean="0"/>
              <a:t> of PF act to NR working in India and </a:t>
            </a:r>
            <a:r>
              <a:rPr lang="en-US" dirty="0" err="1" smtClean="0"/>
              <a:t>indian</a:t>
            </a:r>
            <a:r>
              <a:rPr lang="en-US" dirty="0" smtClean="0"/>
              <a:t> national employed outside.</a:t>
            </a:r>
          </a:p>
        </p:txBody>
      </p:sp>
      <p:sp>
        <p:nvSpPr>
          <p:cNvPr id="4" name="Slide Number Placeholder 3"/>
          <p:cNvSpPr>
            <a:spLocks noGrp="1"/>
          </p:cNvSpPr>
          <p:nvPr>
            <p:ph type="sldNum" sz="quarter" idx="5"/>
          </p:nvPr>
        </p:nvSpPr>
        <p:spPr/>
        <p:txBody>
          <a:bodyPr/>
          <a:lstStyle/>
          <a:p>
            <a:pPr>
              <a:defRPr/>
            </a:pPr>
            <a:fld id="{A598336B-3B86-4D9B-8A95-3A24CB0ED8D1}" type="slidenum">
              <a:rPr lang="en-US" smtClean="0"/>
              <a:pPr>
                <a:defRPr/>
              </a:pPr>
              <a:t>4</a:t>
            </a:fld>
            <a:endParaRPr lang="en-US"/>
          </a:p>
        </p:txBody>
      </p:sp>
    </p:spTree>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National Maternity Benefit Scheme was introduced in 2001 to provide nutrition support to pregnant women. Under this scheme BPL pregnant women are given a one time payment of Rs. 500/- 8–12 weeks prior to delivery. In the year 2005, the Government of India launched the </a:t>
            </a:r>
            <a:r>
              <a:rPr lang="en-US" dirty="0" err="1" smtClean="0"/>
              <a:t>Janani</a:t>
            </a:r>
            <a:r>
              <a:rPr lang="en-US" dirty="0" smtClean="0"/>
              <a:t> </a:t>
            </a:r>
            <a:r>
              <a:rPr lang="en-US" dirty="0" err="1" smtClean="0"/>
              <a:t>Suraksha</a:t>
            </a:r>
            <a:r>
              <a:rPr lang="en-US" dirty="0" smtClean="0"/>
              <a:t> </a:t>
            </a:r>
            <a:r>
              <a:rPr lang="en-US" dirty="0" err="1" smtClean="0"/>
              <a:t>Yojana</a:t>
            </a:r>
            <a:r>
              <a:rPr lang="en-US" dirty="0" smtClean="0"/>
              <a:t> under the National Rural Health Mission to provide cash incentives for women to have an institutional delivery. The NMBS was merged into the JSY and with the intervention of the Supreme Court the benefits under the NMBS retained, irrespective of place of delivery.</a:t>
            </a:r>
          </a:p>
          <a:p>
            <a:r>
              <a:rPr lang="en-US" b="1" dirty="0" smtClean="0"/>
              <a:t>NMBS Court Order Summary</a:t>
            </a:r>
          </a:p>
          <a:p>
            <a:r>
              <a:rPr lang="en-US" dirty="0" smtClean="0"/>
              <a:t>All BPL pregnant women should be paid Rs. 500/- under NMBS 8–12 weeks prior to delivery for each of the first two births. </a:t>
            </a:r>
          </a:p>
          <a:p>
            <a:r>
              <a:rPr lang="en-US" dirty="0" smtClean="0"/>
              <a:t>The benefit under NMBS/JSY must be paid irrespective of place of delivery, and also irrespective of age and number of children. </a:t>
            </a: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31</a:t>
            </a:fld>
            <a:endParaRPr lang="en-US"/>
          </a:p>
        </p:txBody>
      </p:sp>
    </p:spTree>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National Maternity Benefit Scheme was introduced in 2001 to provide nutrition support to pregnant women. Under this scheme BPL pregnant women are given a one time payment of Rs. 500/- 8–12 weeks prior to delivery. In the year 2005, the Government of India launched the </a:t>
            </a:r>
            <a:r>
              <a:rPr lang="en-US" dirty="0" err="1" smtClean="0"/>
              <a:t>Janani</a:t>
            </a:r>
            <a:r>
              <a:rPr lang="en-US" dirty="0" smtClean="0"/>
              <a:t> </a:t>
            </a:r>
            <a:r>
              <a:rPr lang="en-US" dirty="0" err="1" smtClean="0"/>
              <a:t>Suraksha</a:t>
            </a:r>
            <a:r>
              <a:rPr lang="en-US" dirty="0" smtClean="0"/>
              <a:t> </a:t>
            </a:r>
            <a:r>
              <a:rPr lang="en-US" dirty="0" err="1" smtClean="0"/>
              <a:t>Yojana</a:t>
            </a:r>
            <a:r>
              <a:rPr lang="en-US" dirty="0" smtClean="0"/>
              <a:t> under the National Rural Health Mission to provide cash incentives for women to have an institutional delivery. The NMBS was merged into the JSY and with the intervention of the Supreme Court the benefits under the NMBS retained, irrespective of place of delivery.</a:t>
            </a:r>
          </a:p>
          <a:p>
            <a:r>
              <a:rPr lang="en-US" b="1" dirty="0" smtClean="0"/>
              <a:t>NMBS Court Order Summary</a:t>
            </a:r>
          </a:p>
          <a:p>
            <a:r>
              <a:rPr lang="en-US" dirty="0" smtClean="0"/>
              <a:t>All BPL pregnant women should be paid Rs. 500/- under NMBS 8–12 weeks prior to delivery for each of the first two births. </a:t>
            </a:r>
          </a:p>
          <a:p>
            <a:r>
              <a:rPr lang="en-US" dirty="0" smtClean="0"/>
              <a:t>The benefit under NMBS/JSY must be paid irrespective of place of delivery, and also irrespective of age and number of children. </a:t>
            </a: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32</a:t>
            </a:fld>
            <a:endParaRPr lang="en-US"/>
          </a:p>
        </p:txBody>
      </p:sp>
    </p:spTree>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National Maternity Benefit Scheme was introduced in 2001 to provide nutrition support to pregnant women. Under this scheme BPL pregnant women are given a one time payment of Rs. 500/- 8–12 weeks prior to delivery. In the year 2005, the Government of India launched the </a:t>
            </a:r>
            <a:r>
              <a:rPr lang="en-US" dirty="0" err="1" smtClean="0"/>
              <a:t>Janani</a:t>
            </a:r>
            <a:r>
              <a:rPr lang="en-US" dirty="0" smtClean="0"/>
              <a:t> </a:t>
            </a:r>
            <a:r>
              <a:rPr lang="en-US" dirty="0" err="1" smtClean="0"/>
              <a:t>Suraksha</a:t>
            </a:r>
            <a:r>
              <a:rPr lang="en-US" dirty="0" smtClean="0"/>
              <a:t> </a:t>
            </a:r>
            <a:r>
              <a:rPr lang="en-US" dirty="0" err="1" smtClean="0"/>
              <a:t>Yojana</a:t>
            </a:r>
            <a:r>
              <a:rPr lang="en-US" dirty="0" smtClean="0"/>
              <a:t> under the National Rural Health Mission to provide cash incentives for women to have an institutional delivery. The NMBS was merged into the JSY and with the intervention of the Supreme Court the benefits under the NMBS retained, irrespective of place of delivery.</a:t>
            </a:r>
          </a:p>
          <a:p>
            <a:r>
              <a:rPr lang="en-US" b="1" dirty="0" smtClean="0"/>
              <a:t>NMBS Court Order Summary</a:t>
            </a:r>
          </a:p>
          <a:p>
            <a:r>
              <a:rPr lang="en-US" dirty="0" smtClean="0"/>
              <a:t>All BPL pregnant women should be paid Rs. 500/- under NMBS 8–12 weeks prior to delivery for each of the first two births. </a:t>
            </a:r>
          </a:p>
          <a:p>
            <a:r>
              <a:rPr lang="en-US" dirty="0" smtClean="0"/>
              <a:t>The benefit under NMBS/JSY must be paid irrespective of place of delivery, and also irrespective of age and number of children. </a:t>
            </a: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33</a:t>
            </a:fld>
            <a:endParaRPr lang="en-US"/>
          </a:p>
        </p:txBody>
      </p:sp>
    </p:spTree>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National Maternity Benefit Scheme was introduced in 2001 to provide nutrition support to pregnant women. Under this scheme BPL pregnant women are given a one time payment of Rs. 500/- 8–12 weeks prior to delivery. In the year 2005, the Government of India launched the </a:t>
            </a:r>
            <a:r>
              <a:rPr lang="en-US" dirty="0" err="1" smtClean="0"/>
              <a:t>Janani</a:t>
            </a:r>
            <a:r>
              <a:rPr lang="en-US" dirty="0" smtClean="0"/>
              <a:t> </a:t>
            </a:r>
            <a:r>
              <a:rPr lang="en-US" dirty="0" err="1" smtClean="0"/>
              <a:t>Suraksha</a:t>
            </a:r>
            <a:r>
              <a:rPr lang="en-US" dirty="0" smtClean="0"/>
              <a:t> </a:t>
            </a:r>
            <a:r>
              <a:rPr lang="en-US" dirty="0" err="1" smtClean="0"/>
              <a:t>Yojana</a:t>
            </a:r>
            <a:r>
              <a:rPr lang="en-US" dirty="0" smtClean="0"/>
              <a:t> under the National Rural Health Mission to provide cash incentives for women to have an institutional delivery. The NMBS was merged into the JSY and with the intervention of the Supreme Court the benefits under the NMBS retained, irrespective of place of delivery.</a:t>
            </a:r>
          </a:p>
          <a:p>
            <a:r>
              <a:rPr lang="en-US" b="1" dirty="0" smtClean="0"/>
              <a:t>NMBS Court Order Summary</a:t>
            </a:r>
          </a:p>
          <a:p>
            <a:r>
              <a:rPr lang="en-US" dirty="0" smtClean="0"/>
              <a:t>All BPL pregnant women should be paid Rs. 500/- under NMBS 8–12 weeks prior to delivery for each of the first two births. </a:t>
            </a:r>
          </a:p>
          <a:p>
            <a:r>
              <a:rPr lang="en-US" dirty="0" smtClean="0"/>
              <a:t>The benefit under NMBS/JSY must be paid irrespective of place of delivery, and also irrespective of age and number of children. </a:t>
            </a: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34</a:t>
            </a:fld>
            <a:endParaRPr lang="en-US"/>
          </a:p>
        </p:txBody>
      </p:sp>
    </p:spTree>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National Maternity Benefit Scheme was introduced in 2001 to provide nutrition support to pregnant women. Under this scheme BPL pregnant women are given a one time payment of Rs. 500/- 8–12 weeks prior to delivery. In the year 2005, the Government of India launched the </a:t>
            </a:r>
            <a:r>
              <a:rPr lang="en-US" dirty="0" err="1" smtClean="0"/>
              <a:t>Janani</a:t>
            </a:r>
            <a:r>
              <a:rPr lang="en-US" dirty="0" smtClean="0"/>
              <a:t> </a:t>
            </a:r>
            <a:r>
              <a:rPr lang="en-US" dirty="0" err="1" smtClean="0"/>
              <a:t>Suraksha</a:t>
            </a:r>
            <a:r>
              <a:rPr lang="en-US" dirty="0" smtClean="0"/>
              <a:t> </a:t>
            </a:r>
            <a:r>
              <a:rPr lang="en-US" dirty="0" err="1" smtClean="0"/>
              <a:t>Yojana</a:t>
            </a:r>
            <a:r>
              <a:rPr lang="en-US" dirty="0" smtClean="0"/>
              <a:t> under the National Rural Health Mission to provide cash incentives for women to have an institutional delivery. The NMBS was merged into the JSY and with the intervention of the Supreme Court the benefits under the NMBS retained, irrespective of place of delivery.</a:t>
            </a:r>
          </a:p>
          <a:p>
            <a:r>
              <a:rPr lang="en-US" b="1" dirty="0" smtClean="0"/>
              <a:t>NMBS Court Order Summary</a:t>
            </a:r>
          </a:p>
          <a:p>
            <a:r>
              <a:rPr lang="en-US" dirty="0" smtClean="0"/>
              <a:t>All BPL pregnant women should be paid Rs. 500/- under NMBS 8–12 weeks prior to delivery for each of the first two births. </a:t>
            </a:r>
          </a:p>
          <a:p>
            <a:r>
              <a:rPr lang="en-US" dirty="0" smtClean="0"/>
              <a:t>The benefit under NMBS/JSY must be paid irrespective of place of delivery, and also irrespective of age and number of children. </a:t>
            </a: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35</a:t>
            </a:fld>
            <a:endParaRPr lang="en-US"/>
          </a:p>
        </p:txBody>
      </p:sp>
    </p:spTree>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two life insurance schemes</a:t>
            </a:r>
          </a:p>
          <a:p>
            <a:r>
              <a:rPr lang="en-US" sz="1200" kern="1200" baseline="0" dirty="0" smtClean="0">
                <a:solidFill>
                  <a:schemeClr val="tx1"/>
                </a:solidFill>
                <a:latin typeface="+mn-lt"/>
                <a:ea typeface="+mn-ea"/>
                <a:cs typeface="+mn-cs"/>
              </a:rPr>
              <a:t>operated by Life Insurance Corporation (LIC) that</a:t>
            </a:r>
          </a:p>
          <a:p>
            <a:r>
              <a:rPr lang="en-US" sz="1200" kern="1200" baseline="0" dirty="0" smtClean="0">
                <a:solidFill>
                  <a:schemeClr val="tx1"/>
                </a:solidFill>
                <a:latin typeface="+mn-lt"/>
                <a:ea typeface="+mn-ea"/>
                <a:cs typeface="+mn-cs"/>
              </a:rPr>
              <a:t>are making headway among the people below and</a:t>
            </a:r>
          </a:p>
          <a:p>
            <a:r>
              <a:rPr lang="en-US" sz="1200" kern="1200" baseline="0" dirty="0" smtClean="0">
                <a:solidFill>
                  <a:schemeClr val="tx1"/>
                </a:solidFill>
                <a:latin typeface="+mn-lt"/>
                <a:ea typeface="+mn-ea"/>
                <a:cs typeface="+mn-cs"/>
              </a:rPr>
              <a:t>marginally above the poverty line viz., ‘</a:t>
            </a:r>
            <a:r>
              <a:rPr lang="en-US" sz="1200" kern="1200" baseline="0" dirty="0" err="1" smtClean="0">
                <a:solidFill>
                  <a:schemeClr val="tx1"/>
                </a:solidFill>
                <a:latin typeface="+mn-lt"/>
                <a:ea typeface="+mn-ea"/>
                <a:cs typeface="+mn-cs"/>
              </a:rPr>
              <a:t>Janashree</a:t>
            </a:r>
            <a:endParaRPr lang="en-US" sz="1200" kern="1200" baseline="0" dirty="0" smtClean="0">
              <a:solidFill>
                <a:schemeClr val="tx1"/>
              </a:solidFill>
              <a:latin typeface="+mn-lt"/>
              <a:ea typeface="+mn-ea"/>
              <a:cs typeface="+mn-cs"/>
            </a:endParaRPr>
          </a:p>
          <a:p>
            <a:r>
              <a:rPr lang="en-US" sz="1200" kern="1200" baseline="0" dirty="0" err="1" smtClean="0">
                <a:solidFill>
                  <a:schemeClr val="tx1"/>
                </a:solidFill>
                <a:latin typeface="+mn-lt"/>
                <a:ea typeface="+mn-ea"/>
                <a:cs typeface="+mn-cs"/>
              </a:rPr>
              <a:t>Bima</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Yojana</a:t>
            </a:r>
            <a:r>
              <a:rPr lang="en-US" sz="1200" kern="1200" baseline="0" dirty="0" smtClean="0">
                <a:solidFill>
                  <a:schemeClr val="tx1"/>
                </a:solidFill>
                <a:latin typeface="+mn-lt"/>
                <a:ea typeface="+mn-ea"/>
                <a:cs typeface="+mn-cs"/>
              </a:rPr>
              <a:t>’ for the rural poor and the ‘</a:t>
            </a:r>
            <a:r>
              <a:rPr lang="en-US" sz="1200" kern="1200" baseline="0" dirty="0" err="1" smtClean="0">
                <a:solidFill>
                  <a:schemeClr val="tx1"/>
                </a:solidFill>
                <a:latin typeface="+mn-lt"/>
                <a:ea typeface="+mn-ea"/>
                <a:cs typeface="+mn-cs"/>
              </a:rPr>
              <a:t>Aam</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Aadmi</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Insurance Scheme’ for the landless agricultural </a:t>
            </a:r>
            <a:r>
              <a:rPr lang="en-US" sz="1200" kern="1200" baseline="0" dirty="0" err="1" smtClean="0">
                <a:solidFill>
                  <a:schemeClr val="tx1"/>
                </a:solidFill>
                <a:latin typeface="+mn-lt"/>
                <a:ea typeface="+mn-ea"/>
                <a:cs typeface="+mn-cs"/>
              </a:rPr>
              <a:t>labour</a:t>
            </a:r>
            <a:r>
              <a:rPr lang="en-US" sz="1200" kern="1200" baseline="0" dirty="0" smtClean="0">
                <a:solidFill>
                  <a:schemeClr val="tx1"/>
                </a:solidFill>
                <a:latin typeface="+mn-lt"/>
                <a:ea typeface="+mn-ea"/>
                <a:cs typeface="+mn-cs"/>
              </a:rPr>
              <a:t>.</a:t>
            </a:r>
          </a:p>
          <a:p>
            <a:r>
              <a:rPr lang="en-US" sz="1200" kern="1200" baseline="0" dirty="0" smtClean="0">
                <a:solidFill>
                  <a:schemeClr val="tx1"/>
                </a:solidFill>
                <a:latin typeface="+mn-lt"/>
                <a:ea typeface="+mn-ea"/>
                <a:cs typeface="+mn-cs"/>
              </a:rPr>
              <a:t>These two schemes under which the premium is</a:t>
            </a:r>
          </a:p>
          <a:p>
            <a:r>
              <a:rPr lang="en-US" sz="1200" kern="1200" baseline="0" dirty="0" smtClean="0">
                <a:solidFill>
                  <a:schemeClr val="tx1"/>
                </a:solidFill>
                <a:latin typeface="+mn-lt"/>
                <a:ea typeface="+mn-ea"/>
                <a:cs typeface="+mn-cs"/>
              </a:rPr>
              <a:t>contributed by the Centre and the State Governments</a:t>
            </a:r>
          </a:p>
          <a:p>
            <a:r>
              <a:rPr lang="en-US" sz="1200" kern="1200" baseline="0" dirty="0" smtClean="0">
                <a:solidFill>
                  <a:schemeClr val="tx1"/>
                </a:solidFill>
                <a:latin typeface="+mn-lt"/>
                <a:ea typeface="+mn-ea"/>
                <a:cs typeface="+mn-cs"/>
              </a:rPr>
              <a:t>in equal proportions provide significant supplementation</a:t>
            </a:r>
          </a:p>
          <a:p>
            <a:r>
              <a:rPr lang="en-US" sz="1200" kern="1200" baseline="0" dirty="0" smtClean="0">
                <a:solidFill>
                  <a:schemeClr val="tx1"/>
                </a:solidFill>
                <a:latin typeface="+mn-lt"/>
                <a:ea typeface="+mn-ea"/>
                <a:cs typeface="+mn-cs"/>
              </a:rPr>
              <a:t>to the Family Benefit Scheme with enhanced</a:t>
            </a:r>
          </a:p>
          <a:p>
            <a:r>
              <a:rPr lang="en-US" sz="1200" kern="1200" baseline="0" dirty="0" smtClean="0">
                <a:solidFill>
                  <a:schemeClr val="tx1"/>
                </a:solidFill>
                <a:latin typeface="+mn-lt"/>
                <a:ea typeface="+mn-ea"/>
                <a:cs typeface="+mn-cs"/>
              </a:rPr>
              <a:t>benefits on death, accidental death, and disability for</a:t>
            </a:r>
          </a:p>
          <a:p>
            <a:r>
              <a:rPr lang="en-US" sz="1200" kern="1200" baseline="0" dirty="0" smtClean="0">
                <a:solidFill>
                  <a:schemeClr val="tx1"/>
                </a:solidFill>
                <a:latin typeface="+mn-lt"/>
                <a:ea typeface="+mn-ea"/>
                <a:cs typeface="+mn-cs"/>
              </a:rPr>
              <a:t>the persons insured in the BPL families</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39</a:t>
            </a:fld>
            <a:endParaRPr lang="en-US"/>
          </a:p>
        </p:txBody>
      </p:sp>
    </p:spTree>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 that is, </a:t>
            </a:r>
            <a:r>
              <a:rPr lang="en-US" sz="1200" dirty="0" err="1" smtClean="0"/>
              <a:t>beedi</a:t>
            </a:r>
            <a:endParaRPr lang="en-US" sz="1200" dirty="0" smtClean="0"/>
          </a:p>
          <a:p>
            <a:r>
              <a:rPr lang="en-US" sz="1200" dirty="0" smtClean="0"/>
              <a:t>workers, brick-kiln workers, carpenters, cobblers, fishermen,</a:t>
            </a:r>
          </a:p>
          <a:p>
            <a:r>
              <a:rPr lang="en-US" sz="1200" dirty="0" err="1" smtClean="0"/>
              <a:t>hamals</a:t>
            </a:r>
            <a:r>
              <a:rPr lang="en-US" sz="1200" dirty="0" smtClean="0"/>
              <a:t>, handicraft artisans, handloom weavers,</a:t>
            </a:r>
          </a:p>
          <a:p>
            <a:r>
              <a:rPr lang="en-US" sz="1200" dirty="0" smtClean="0"/>
              <a:t>handloom and </a:t>
            </a:r>
            <a:r>
              <a:rPr lang="en-US" sz="1200" dirty="0" err="1" smtClean="0"/>
              <a:t>khadi</a:t>
            </a:r>
            <a:r>
              <a:rPr lang="en-US" sz="1200" dirty="0" smtClean="0"/>
              <a:t> weavers, lady tailors, leather</a:t>
            </a:r>
          </a:p>
          <a:p>
            <a:r>
              <a:rPr lang="en-US" sz="1200" dirty="0" smtClean="0"/>
              <a:t>and tannery workers, </a:t>
            </a:r>
            <a:r>
              <a:rPr lang="en-US" sz="1200" dirty="0" err="1" smtClean="0"/>
              <a:t>papad</a:t>
            </a:r>
            <a:r>
              <a:rPr lang="en-US" sz="1200" dirty="0" smtClean="0"/>
              <a:t> workers attached to</a:t>
            </a:r>
          </a:p>
          <a:p>
            <a:r>
              <a:rPr lang="en-US" sz="1200" dirty="0" smtClean="0"/>
              <a:t>Self-Employed Women’s Association (SEWA), physically</a:t>
            </a:r>
          </a:p>
          <a:p>
            <a:r>
              <a:rPr lang="en-US" sz="1200" dirty="0" smtClean="0"/>
              <a:t>handicapped self-employed persons, primary</a:t>
            </a:r>
          </a:p>
          <a:p>
            <a:r>
              <a:rPr lang="en-US" sz="1200" dirty="0" smtClean="0"/>
              <a:t>milk producers, rickshaw pullers/auto drivers, </a:t>
            </a:r>
            <a:r>
              <a:rPr lang="en-US" sz="1200" dirty="0" err="1" smtClean="0"/>
              <a:t>safai</a:t>
            </a:r>
            <a:endParaRPr lang="en-US" sz="1200" dirty="0" smtClean="0"/>
          </a:p>
          <a:p>
            <a:r>
              <a:rPr lang="en-US" sz="1200" dirty="0" err="1" smtClean="0"/>
              <a:t>karmcharies</a:t>
            </a:r>
            <a:r>
              <a:rPr lang="en-US" sz="1200" dirty="0" smtClean="0"/>
              <a:t>, salt growers, </a:t>
            </a:r>
            <a:r>
              <a:rPr lang="en-US" sz="1200" dirty="0" err="1" smtClean="0"/>
              <a:t>tendu</a:t>
            </a:r>
            <a:r>
              <a:rPr lang="en-US" sz="1200" dirty="0" smtClean="0"/>
              <a:t> leaf collectors,</a:t>
            </a:r>
          </a:p>
          <a:p>
            <a:r>
              <a:rPr lang="en-US" sz="1200" dirty="0" smtClean="0"/>
              <a:t>urban poor, forest workers, sericulture, toddy tappers,</a:t>
            </a:r>
          </a:p>
          <a:p>
            <a:r>
              <a:rPr lang="en-US" sz="1200" dirty="0" err="1" smtClean="0"/>
              <a:t>powerloom</a:t>
            </a:r>
            <a:r>
              <a:rPr lang="en-US" sz="1200" dirty="0" smtClean="0"/>
              <a:t> workers, women in remote rural hill</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41</a:t>
            </a:fld>
            <a:endParaRPr lang="en-US"/>
          </a:p>
        </p:txBody>
      </p:sp>
    </p:spTree>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err="1" smtClean="0">
                <a:solidFill>
                  <a:schemeClr val="tx1"/>
                </a:solidFill>
                <a:latin typeface="+mn-lt"/>
                <a:ea typeface="+mn-ea"/>
                <a:cs typeface="+mn-cs"/>
              </a:rPr>
              <a:t>Selfemployment</a:t>
            </a:r>
            <a:endParaRPr lang="en-US" sz="1200" kern="1200" baseline="0" dirty="0" smtClean="0">
              <a:solidFill>
                <a:schemeClr val="tx1"/>
              </a:solidFill>
              <a:latin typeface="+mn-lt"/>
              <a:ea typeface="+mn-ea"/>
              <a:cs typeface="+mn-cs"/>
            </a:endParaRPr>
          </a:p>
          <a:p>
            <a:r>
              <a:rPr lang="en-US" sz="1200" kern="1200" baseline="0" dirty="0" smtClean="0">
                <a:solidFill>
                  <a:schemeClr val="tx1"/>
                </a:solidFill>
                <a:latin typeface="+mn-lt"/>
                <a:ea typeface="+mn-ea"/>
                <a:cs typeface="+mn-cs"/>
              </a:rPr>
              <a:t>is used to indicate the alternative to waged employment; micro-enterprise is</a:t>
            </a:r>
          </a:p>
          <a:p>
            <a:r>
              <a:rPr lang="en-US" sz="1200" kern="1200" baseline="0" dirty="0" smtClean="0">
                <a:solidFill>
                  <a:schemeClr val="tx1"/>
                </a:solidFill>
                <a:latin typeface="+mn-lt"/>
                <a:ea typeface="+mn-ea"/>
                <a:cs typeface="+mn-cs"/>
              </a:rPr>
              <a:t>used to indicate the size of the enterprise (less than five employees) as related to small and</a:t>
            </a:r>
          </a:p>
          <a:p>
            <a:r>
              <a:rPr lang="en-US" sz="1200" kern="1200" baseline="0" dirty="0" smtClean="0">
                <a:solidFill>
                  <a:schemeClr val="tx1"/>
                </a:solidFill>
                <a:latin typeface="+mn-lt"/>
                <a:ea typeface="+mn-ea"/>
                <a:cs typeface="+mn-cs"/>
              </a:rPr>
              <a:t>medium-sized enterprises (SMEs). In both cases the entrepreneur might be in need of microcredit</a:t>
            </a:r>
          </a:p>
          <a:p>
            <a:r>
              <a:rPr lang="en-US" sz="1200" kern="1200" baseline="0" dirty="0" smtClean="0">
                <a:solidFill>
                  <a:schemeClr val="tx1"/>
                </a:solidFill>
                <a:latin typeface="+mn-lt"/>
                <a:ea typeface="+mn-ea"/>
                <a:cs typeface="+mn-cs"/>
              </a:rPr>
              <a:t>and related business development services.</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42</a:t>
            </a:fld>
            <a:endParaRPr lang="en-US"/>
          </a:p>
        </p:txBody>
      </p:sp>
    </p:spTree>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dirty="0" smtClean="0"/>
              <a:t>Parliament has enacted the </a:t>
            </a:r>
            <a:r>
              <a:rPr lang="en-US" sz="1200" dirty="0" err="1" smtClean="0"/>
              <a:t>Untouchability</a:t>
            </a:r>
            <a:r>
              <a:rPr lang="en-US" sz="1200" dirty="0" smtClean="0"/>
              <a:t> (Offences)</a:t>
            </a:r>
          </a:p>
          <a:p>
            <a:r>
              <a:rPr lang="en-US" sz="1200" dirty="0" smtClean="0"/>
              <a:t>Act, 1955, renamed as </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48</a:t>
            </a:fld>
            <a:endParaRPr lang="en-US"/>
          </a:p>
        </p:txBody>
      </p:sp>
    </p:spTree>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dirty="0" smtClean="0">
                <a:solidFill>
                  <a:schemeClr val="tx1"/>
                </a:solidFill>
                <a:latin typeface="+mn-lt"/>
                <a:ea typeface="+mn-ea"/>
                <a:cs typeface="+mn-cs"/>
              </a:rPr>
              <a:t>Only in 1999 private insurance companies were allowed back into the business of insurance with a maximum of 26 per cent of foreign holding</a:t>
            </a:r>
          </a:p>
          <a:p>
            <a:r>
              <a:rPr lang="en-US" sz="1200" kern="1200" dirty="0" smtClean="0">
                <a:solidFill>
                  <a:schemeClr val="tx1"/>
                </a:solidFill>
                <a:latin typeface="+mn-lt"/>
                <a:ea typeface="+mn-ea"/>
                <a:cs typeface="+mn-cs"/>
              </a:rPr>
              <a:t>July 14, 2000 Insurance Regulatory and Development Authority bill was passed to protect the interest of the policyholders from private and foreign players</a:t>
            </a:r>
          </a:p>
          <a:p>
            <a:r>
              <a:rPr lang="en-US" sz="1200" kern="1200" dirty="0" smtClean="0">
                <a:solidFill>
                  <a:schemeClr val="tx1"/>
                </a:solidFill>
                <a:latin typeface="+mn-lt"/>
                <a:ea typeface="+mn-ea"/>
                <a:cs typeface="+mn-cs"/>
              </a:rPr>
              <a:t>figures compiled by IRDA, the Life Insurance Industry recorded a total premium underwritten of Rs. 10,707.96 </a:t>
            </a:r>
            <a:r>
              <a:rPr lang="en-US" sz="1200" kern="1200" dirty="0" err="1" smtClean="0">
                <a:solidFill>
                  <a:schemeClr val="tx1"/>
                </a:solidFill>
                <a:latin typeface="+mn-lt"/>
                <a:ea typeface="+mn-ea"/>
                <a:cs typeface="+mn-cs"/>
              </a:rPr>
              <a:t>crore</a:t>
            </a:r>
            <a:r>
              <a:rPr lang="en-US" sz="1200" kern="1200" dirty="0" smtClean="0">
                <a:solidFill>
                  <a:schemeClr val="tx1"/>
                </a:solidFill>
                <a:latin typeface="+mn-lt"/>
                <a:ea typeface="+mn-ea"/>
                <a:cs typeface="+mn-cs"/>
              </a:rPr>
              <a:t> for the period under review. Of this, private players contributed to Rs.1, 019.09 </a:t>
            </a:r>
            <a:r>
              <a:rPr lang="en-US" sz="1200" kern="1200" dirty="0" err="1" smtClean="0">
                <a:solidFill>
                  <a:schemeClr val="tx1"/>
                </a:solidFill>
                <a:latin typeface="+mn-lt"/>
                <a:ea typeface="+mn-ea"/>
                <a:cs typeface="+mn-cs"/>
              </a:rPr>
              <a:t>crore</a:t>
            </a:r>
            <a:r>
              <a:rPr lang="en-US" sz="1200" kern="1200" dirty="0" smtClean="0">
                <a:solidFill>
                  <a:schemeClr val="tx1"/>
                </a:solidFill>
                <a:latin typeface="+mn-lt"/>
                <a:ea typeface="+mn-ea"/>
                <a:cs typeface="+mn-cs"/>
              </a:rPr>
              <a:t>, accounting for 10 percent. Life Insurance Corporation of India (LIC), the public sector giant, continued to lead with a premium collection of Rs.9,688.87 </a:t>
            </a:r>
            <a:r>
              <a:rPr lang="en-US" sz="1200" kern="1200" dirty="0" err="1" smtClean="0">
                <a:solidFill>
                  <a:schemeClr val="tx1"/>
                </a:solidFill>
                <a:latin typeface="+mn-lt"/>
                <a:ea typeface="+mn-ea"/>
                <a:cs typeface="+mn-cs"/>
              </a:rPr>
              <a:t>crore</a:t>
            </a:r>
            <a:r>
              <a:rPr lang="en-US" sz="1200" kern="1200" dirty="0" smtClean="0">
                <a:solidFill>
                  <a:schemeClr val="tx1"/>
                </a:solidFill>
                <a:latin typeface="+mn-lt"/>
                <a:ea typeface="+mn-ea"/>
                <a:cs typeface="+mn-cs"/>
              </a:rPr>
              <a:t>, translating into a market share of 90 per cent</a:t>
            </a:r>
          </a:p>
          <a:p>
            <a:r>
              <a:rPr lang="en-US" sz="1200" kern="1200" dirty="0" smtClean="0">
                <a:solidFill>
                  <a:schemeClr val="tx1"/>
                </a:solidFill>
                <a:latin typeface="+mn-lt"/>
                <a:ea typeface="+mn-ea"/>
                <a:cs typeface="+mn-cs"/>
              </a:rPr>
              <a:t>In terms of number of policies and schemes sold, private sector accounted for only 3.77per cent as compared to 96.23 per cent share of LIC (The Economic Times, 21 March,2004). </a:t>
            </a:r>
          </a:p>
          <a:p>
            <a:r>
              <a:rPr lang="en-US" sz="1200" kern="1200" dirty="0" smtClean="0">
                <a:solidFill>
                  <a:schemeClr val="tx1"/>
                </a:solidFill>
                <a:latin typeface="+mn-lt"/>
                <a:ea typeface="+mn-ea"/>
                <a:cs typeface="+mn-cs"/>
              </a:rPr>
              <a:t>In terms of premium collection life insurance companies</a:t>
            </a:r>
          </a:p>
          <a:p>
            <a:r>
              <a:rPr lang="en-US" sz="1200" kern="1200" dirty="0" smtClean="0">
                <a:solidFill>
                  <a:schemeClr val="tx1"/>
                </a:solidFill>
                <a:latin typeface="+mn-lt"/>
                <a:ea typeface="+mn-ea"/>
                <a:cs typeface="+mn-cs"/>
              </a:rPr>
              <a:t>ICICI Prudential</a:t>
            </a:r>
          </a:p>
          <a:p>
            <a:r>
              <a:rPr lang="en-US" sz="1200" kern="1200" dirty="0" smtClean="0">
                <a:solidFill>
                  <a:schemeClr val="tx1"/>
                </a:solidFill>
                <a:latin typeface="+mn-lt"/>
                <a:ea typeface="+mn-ea"/>
                <a:cs typeface="+mn-cs"/>
              </a:rPr>
              <a:t>Birla </a:t>
            </a:r>
            <a:r>
              <a:rPr lang="en-US" sz="1200" kern="1200" dirty="0" err="1" smtClean="0">
                <a:solidFill>
                  <a:schemeClr val="tx1"/>
                </a:solidFill>
                <a:latin typeface="+mn-lt"/>
                <a:ea typeface="+mn-ea"/>
                <a:cs typeface="+mn-cs"/>
              </a:rPr>
              <a:t>SunLife</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HDFC Standard </a:t>
            </a:r>
          </a:p>
          <a:p>
            <a:r>
              <a:rPr lang="en-US" sz="1200" kern="1200" dirty="0" smtClean="0">
                <a:solidFill>
                  <a:schemeClr val="tx1"/>
                </a:solidFill>
                <a:latin typeface="+mn-lt"/>
                <a:ea typeface="+mn-ea"/>
                <a:cs typeface="+mn-cs"/>
              </a:rPr>
              <a:t>Max New York Life</a:t>
            </a:r>
          </a:p>
          <a:p>
            <a:r>
              <a:rPr lang="en-US" sz="1200" kern="1200" smtClean="0">
                <a:solidFill>
                  <a:schemeClr val="tx1"/>
                </a:solidFill>
                <a:latin typeface="+mn-lt"/>
                <a:ea typeface="+mn-ea"/>
                <a:cs typeface="+mn-cs"/>
              </a:rPr>
              <a:t>private non-life insurance companies have not yet started addressing the retail market</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50</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698" name="Slide Image Placeholder 1"/>
          <p:cNvSpPr>
            <a:spLocks noGrp="1" noRot="1" noChangeAspect="1" noTextEdit="1"/>
          </p:cNvSpPr>
          <p:nvPr>
            <p:ph type="sldImg"/>
          </p:nvPr>
        </p:nvSpPr>
        <p:spPr bwMode="auto">
          <a:noFill/>
          <a:ln>
            <a:solidFill>
              <a:srgbClr val="000000"/>
            </a:solidFill>
            <a:miter lim="800000"/>
            <a:headEnd/>
            <a:tailEnd/>
          </a:ln>
        </p:spPr>
      </p:sp>
      <p:sp>
        <p:nvSpPr>
          <p:cNvPr id="29699" name="Notes Placeholder 2"/>
          <p:cNvSpPr>
            <a:spLocks noGrp="1"/>
          </p:cNvSpPr>
          <p:nvPr>
            <p:ph type="body" idx="1"/>
          </p:nvPr>
        </p:nvSpPr>
        <p:spPr bwMode="auto">
          <a:noFill/>
        </p:spPr>
        <p:txBody>
          <a:bodyPr wrap="square" numCol="1" anchor="t" anchorCtr="0" compatLnSpc="1">
            <a:prstTxWarp prst="textNoShape">
              <a:avLst/>
            </a:prstTxWarp>
          </a:bodyPr>
          <a:lstStyle/>
          <a:p>
            <a:r>
              <a:rPr lang="en-US" sz="1200" kern="1200" baseline="0" dirty="0" smtClean="0">
                <a:solidFill>
                  <a:schemeClr val="tx1"/>
                </a:solidFill>
                <a:latin typeface="+mn-lt"/>
                <a:ea typeface="+mn-ea"/>
                <a:cs typeface="+mn-cs"/>
              </a:rPr>
              <a:t>Social protection refers to public assistance</a:t>
            </a:r>
          </a:p>
          <a:p>
            <a:r>
              <a:rPr lang="en-US" sz="1200" kern="1200" baseline="0" dirty="0" smtClean="0">
                <a:solidFill>
                  <a:schemeClr val="tx1"/>
                </a:solidFill>
                <a:latin typeface="+mn-lt"/>
                <a:ea typeface="+mn-ea"/>
                <a:cs typeface="+mn-cs"/>
              </a:rPr>
              <a:t>in all cases of underserved want. It provides</a:t>
            </a:r>
          </a:p>
          <a:p>
            <a:r>
              <a:rPr lang="en-US" sz="1200" kern="1200" baseline="0" dirty="0" smtClean="0">
                <a:solidFill>
                  <a:schemeClr val="tx1"/>
                </a:solidFill>
                <a:latin typeface="+mn-lt"/>
                <a:ea typeface="+mn-ea"/>
                <a:cs typeface="+mn-cs"/>
              </a:rPr>
              <a:t>human security to the poor and the destitute.</a:t>
            </a:r>
            <a:endParaRPr lang="en-US" dirty="0" smtClean="0"/>
          </a:p>
        </p:txBody>
      </p:sp>
      <p:sp>
        <p:nvSpPr>
          <p:cNvPr id="31748" name="Slide Number Placeholder 3"/>
          <p:cNvSpPr>
            <a:spLocks noGrp="1"/>
          </p:cNvSpPr>
          <p:nvPr>
            <p:ph type="sldNum" sz="quarter" idx="5"/>
          </p:nvPr>
        </p:nvSpPr>
        <p:spPr bwMode="auto">
          <a:ln>
            <a:miter lim="800000"/>
            <a:headEnd/>
            <a:tailEnd/>
          </a:ln>
        </p:spPr>
        <p:txBody>
          <a:bodyPr wrap="square" numCol="1" anchorCtr="0" compatLnSpc="1">
            <a:prstTxWarp prst="textNoShape">
              <a:avLst/>
            </a:prstTxWarp>
          </a:bodyPr>
          <a:lstStyle/>
          <a:p>
            <a:pPr fontAlgn="base">
              <a:spcBef>
                <a:spcPct val="0"/>
              </a:spcBef>
              <a:spcAft>
                <a:spcPct val="0"/>
              </a:spcAft>
              <a:defRPr/>
            </a:pPr>
            <a:fld id="{C32D4F69-FF83-48FA-BBEA-5CDBD69D927D}" type="slidenum">
              <a:rPr lang="en-US" smtClean="0"/>
              <a:pPr fontAlgn="base">
                <a:spcBef>
                  <a:spcPct val="0"/>
                </a:spcBef>
                <a:spcAft>
                  <a:spcPct val="0"/>
                </a:spcAft>
                <a:defRPr/>
              </a:pPr>
              <a:t>5</a:t>
            </a:fld>
            <a:endParaRPr lang="en-US" smtClean="0"/>
          </a:p>
        </p:txBody>
      </p:sp>
    </p:spTree>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Times New Roman" pitchFamily="18" charset="0"/>
                <a:cs typeface="Times New Roman" pitchFamily="18" charset="0"/>
              </a:rPr>
              <a:t>Should be extended to persons with severe/multiple disabilities and widowed women maintenance of orphans, street children, and other sections of the poor in distress are needed</a:t>
            </a:r>
          </a:p>
          <a:p>
            <a:pPr marL="0" marR="0" indent="0" algn="l" defTabSz="914400" rtl="0" eaLnBrk="0" fontAlgn="base" latinLnBrk="0" hangingPunct="0">
              <a:lnSpc>
                <a:spcPct val="100000"/>
              </a:lnSpc>
              <a:spcBef>
                <a:spcPct val="30000"/>
              </a:spcBef>
              <a:spcAft>
                <a:spcPct val="0"/>
              </a:spcAft>
              <a:buClrTx/>
              <a:buSzTx/>
              <a:buFontTx/>
              <a:buNone/>
              <a:tabLst/>
              <a:defRPr/>
            </a:pPr>
            <a:r>
              <a:rPr lang="en-US" sz="1200" dirty="0" smtClean="0">
                <a:latin typeface="Times New Roman" pitchFamily="18" charset="0"/>
                <a:cs typeface="Times New Roman" pitchFamily="18" charset="0"/>
              </a:rPr>
              <a:t>Scope of the NFBS needs to be extended to cover instances of death of any adult member of the family without limiting to the death of breadwinner</a:t>
            </a:r>
          </a:p>
          <a:p>
            <a:pPr marL="0" marR="0" indent="0" algn="l" defTabSz="914400" rtl="0" eaLnBrk="0" fontAlgn="base" latinLnBrk="0" hangingPunct="0">
              <a:lnSpc>
                <a:spcPct val="100000"/>
              </a:lnSpc>
              <a:spcBef>
                <a:spcPct val="30000"/>
              </a:spcBef>
              <a:spcAft>
                <a:spcPct val="0"/>
              </a:spcAft>
              <a:buClrTx/>
              <a:buSzTx/>
              <a:buFontTx/>
              <a:buNone/>
              <a:tabLst/>
              <a:defRPr/>
            </a:pPr>
            <a:endParaRPr lang="en-US" sz="1200" dirty="0" smtClean="0">
              <a:latin typeface="Times New Roman" pitchFamily="18" charset="0"/>
              <a:cs typeface="Times New Roman" pitchFamily="18" charset="0"/>
            </a:endParaRP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51</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pPr>
              <a:buFont typeface="Arial" pitchFamily="34" charset="0"/>
              <a:buChar char="•"/>
            </a:pPr>
            <a:r>
              <a:rPr lang="en-US" sz="1200" kern="1200" baseline="0" dirty="0" smtClean="0">
                <a:solidFill>
                  <a:schemeClr val="tx1"/>
                </a:solidFill>
                <a:latin typeface="+mn-lt"/>
                <a:ea typeface="+mn-ea"/>
                <a:cs typeface="+mn-cs"/>
              </a:rPr>
              <a:t>Gram </a:t>
            </a:r>
            <a:r>
              <a:rPr lang="en-US" sz="1200" kern="1200" baseline="0" dirty="0" err="1" smtClean="0">
                <a:solidFill>
                  <a:schemeClr val="tx1"/>
                </a:solidFill>
                <a:latin typeface="+mn-lt"/>
                <a:ea typeface="+mn-ea"/>
                <a:cs typeface="+mn-cs"/>
              </a:rPr>
              <a:t>Panchayats</a:t>
            </a:r>
            <a:r>
              <a:rPr lang="en-US" sz="1200" kern="1200" baseline="0" dirty="0" smtClean="0">
                <a:solidFill>
                  <a:schemeClr val="tx1"/>
                </a:solidFill>
                <a:latin typeface="+mn-lt"/>
                <a:ea typeface="+mn-ea"/>
                <a:cs typeface="+mn-cs"/>
              </a:rPr>
              <a:t>/Municipalities are expected to play an active role in the identification of beneficiaries under the two schemes. </a:t>
            </a:r>
          </a:p>
          <a:p>
            <a:pPr>
              <a:buFont typeface="Arial" pitchFamily="34" charset="0"/>
              <a:buChar char="•"/>
            </a:pPr>
            <a:r>
              <a:rPr lang="en-US" sz="1200" kern="1200" baseline="0" dirty="0" smtClean="0">
                <a:solidFill>
                  <a:schemeClr val="tx1"/>
                </a:solidFill>
                <a:latin typeface="+mn-lt"/>
                <a:ea typeface="+mn-ea"/>
                <a:cs typeface="+mn-cs"/>
              </a:rPr>
              <a:t>The State Government may communicate targets for NOAPS and NFBS to the Gram </a:t>
            </a:r>
            <a:r>
              <a:rPr lang="en-US" sz="1200" kern="1200" baseline="0" dirty="0" err="1" smtClean="0">
                <a:solidFill>
                  <a:schemeClr val="tx1"/>
                </a:solidFill>
                <a:latin typeface="+mn-lt"/>
                <a:ea typeface="+mn-ea"/>
                <a:cs typeface="+mn-cs"/>
              </a:rPr>
              <a:t>Panchayats</a:t>
            </a:r>
            <a:r>
              <a:rPr lang="en-US" sz="1200" kern="1200" baseline="0" dirty="0" smtClean="0">
                <a:solidFill>
                  <a:schemeClr val="tx1"/>
                </a:solidFill>
                <a:latin typeface="+mn-lt"/>
                <a:ea typeface="+mn-ea"/>
                <a:cs typeface="+mn-cs"/>
              </a:rPr>
              <a:t>/Municipalities so that identification can take place in the Gram </a:t>
            </a:r>
            <a:r>
              <a:rPr lang="en-US" sz="1200" kern="1200" baseline="0" dirty="0" err="1" smtClean="0">
                <a:solidFill>
                  <a:schemeClr val="tx1"/>
                </a:solidFill>
                <a:latin typeface="+mn-lt"/>
                <a:ea typeface="+mn-ea"/>
                <a:cs typeface="+mn-cs"/>
              </a:rPr>
              <a:t>Sabhas</a:t>
            </a:r>
            <a:r>
              <a:rPr lang="en-US" sz="1200" kern="1200" baseline="0" dirty="0" smtClean="0">
                <a:solidFill>
                  <a:schemeClr val="tx1"/>
                </a:solidFill>
                <a:latin typeface="+mn-lt"/>
                <a:ea typeface="+mn-ea"/>
                <a:cs typeface="+mn-cs"/>
              </a:rPr>
              <a:t> by the Gram </a:t>
            </a:r>
            <a:r>
              <a:rPr lang="en-US" sz="1200" kern="1200" baseline="0" dirty="0" err="1" smtClean="0">
                <a:solidFill>
                  <a:schemeClr val="tx1"/>
                </a:solidFill>
                <a:latin typeface="+mn-lt"/>
                <a:ea typeface="+mn-ea"/>
                <a:cs typeface="+mn-cs"/>
              </a:rPr>
              <a:t>Panchayats</a:t>
            </a:r>
            <a:r>
              <a:rPr lang="en-US" sz="1200" kern="1200" baseline="0" dirty="0" smtClean="0">
                <a:solidFill>
                  <a:schemeClr val="tx1"/>
                </a:solidFill>
                <a:latin typeface="+mn-lt"/>
                <a:ea typeface="+mn-ea"/>
                <a:cs typeface="+mn-cs"/>
              </a:rPr>
              <a:t> and in </a:t>
            </a:r>
            <a:r>
              <a:rPr lang="en-US" sz="1200" kern="1200" baseline="0" dirty="0" err="1" smtClean="0">
                <a:solidFill>
                  <a:schemeClr val="tx1"/>
                </a:solidFill>
                <a:latin typeface="+mn-lt"/>
                <a:ea typeface="+mn-ea"/>
                <a:cs typeface="+mn-cs"/>
              </a:rPr>
              <a:t>neighbourhood</a:t>
            </a:r>
            <a:r>
              <a:rPr lang="en-US" sz="1200" kern="1200" baseline="0" dirty="0" smtClean="0">
                <a:solidFill>
                  <a:schemeClr val="tx1"/>
                </a:solidFill>
                <a:latin typeface="+mn-lt"/>
                <a:ea typeface="+mn-ea"/>
                <a:cs typeface="+mn-cs"/>
              </a:rPr>
              <a:t> </a:t>
            </a:r>
            <a:r>
              <a:rPr lang="en-US" sz="1200" kern="1200" baseline="0" dirty="0" err="1" smtClean="0">
                <a:solidFill>
                  <a:schemeClr val="tx1"/>
                </a:solidFill>
                <a:latin typeface="+mn-lt"/>
                <a:ea typeface="+mn-ea"/>
                <a:cs typeface="+mn-cs"/>
              </a:rPr>
              <a:t>mohalla</a:t>
            </a:r>
            <a:r>
              <a:rPr lang="en-US" sz="1200" kern="1200" baseline="0" dirty="0" smtClean="0">
                <a:solidFill>
                  <a:schemeClr val="tx1"/>
                </a:solidFill>
                <a:latin typeface="+mn-lt"/>
                <a:ea typeface="+mn-ea"/>
                <a:cs typeface="+mn-cs"/>
              </a:rPr>
              <a:t> committees by the Municipalities in line with these targets. </a:t>
            </a:r>
          </a:p>
          <a:p>
            <a:pPr>
              <a:buFont typeface="Arial" pitchFamily="34" charset="0"/>
              <a:buChar char="•"/>
            </a:pPr>
            <a:r>
              <a:rPr lang="en-US" sz="1200" kern="1200" baseline="0" dirty="0" smtClean="0">
                <a:solidFill>
                  <a:schemeClr val="tx1"/>
                </a:solidFill>
                <a:latin typeface="+mn-lt"/>
                <a:ea typeface="+mn-ea"/>
                <a:cs typeface="+mn-cs"/>
              </a:rPr>
              <a:t>Central assistance under NOAPS and NFBS should preferably be disbursed in public meetings, such as Gram </a:t>
            </a:r>
            <a:r>
              <a:rPr lang="en-US" sz="1200" kern="1200" baseline="0" dirty="0" err="1" smtClean="0">
                <a:solidFill>
                  <a:schemeClr val="tx1"/>
                </a:solidFill>
                <a:latin typeface="+mn-lt"/>
                <a:ea typeface="+mn-ea"/>
                <a:cs typeface="+mn-cs"/>
              </a:rPr>
              <a:t>Sabha</a:t>
            </a:r>
            <a:r>
              <a:rPr lang="en-US" sz="1200" kern="1200" baseline="0" dirty="0" smtClean="0">
                <a:solidFill>
                  <a:schemeClr val="tx1"/>
                </a:solidFill>
                <a:latin typeface="+mn-lt"/>
                <a:ea typeface="+mn-ea"/>
                <a:cs typeface="+mn-cs"/>
              </a:rPr>
              <a:t> meetings in the rural</a:t>
            </a:r>
          </a:p>
          <a:p>
            <a:r>
              <a:rPr lang="en-US" sz="1200" kern="1200" baseline="0" dirty="0" smtClean="0">
                <a:solidFill>
                  <a:schemeClr val="tx1"/>
                </a:solidFill>
                <a:latin typeface="+mn-lt"/>
                <a:ea typeface="+mn-ea"/>
                <a:cs typeface="+mn-cs"/>
              </a:rPr>
              <a:t>areas, and </a:t>
            </a:r>
            <a:r>
              <a:rPr lang="en-US" sz="1200" kern="1200" baseline="0" dirty="0" err="1" smtClean="0">
                <a:solidFill>
                  <a:schemeClr val="tx1"/>
                </a:solidFill>
                <a:latin typeface="+mn-lt"/>
                <a:ea typeface="+mn-ea"/>
                <a:cs typeface="+mn-cs"/>
              </a:rPr>
              <a:t>neighbourhood</a:t>
            </a:r>
            <a:r>
              <a:rPr lang="en-US" sz="1200" kern="1200" baseline="0" dirty="0" smtClean="0">
                <a:solidFill>
                  <a:schemeClr val="tx1"/>
                </a:solidFill>
                <a:latin typeface="+mn-lt"/>
                <a:ea typeface="+mn-ea"/>
                <a:cs typeface="+mn-cs"/>
              </a:rPr>
              <a:t>/</a:t>
            </a:r>
            <a:r>
              <a:rPr lang="en-US" sz="1200" kern="1200" baseline="0" dirty="0" err="1" smtClean="0">
                <a:solidFill>
                  <a:schemeClr val="tx1"/>
                </a:solidFill>
                <a:latin typeface="+mn-lt"/>
                <a:ea typeface="+mn-ea"/>
                <a:cs typeface="+mn-cs"/>
              </a:rPr>
              <a:t>mohalla</a:t>
            </a:r>
            <a:r>
              <a:rPr lang="en-US" sz="1200" kern="1200" baseline="0" dirty="0" smtClean="0">
                <a:solidFill>
                  <a:schemeClr val="tx1"/>
                </a:solidFill>
                <a:latin typeface="+mn-lt"/>
                <a:ea typeface="+mn-ea"/>
                <a:cs typeface="+mn-cs"/>
              </a:rPr>
              <a:t> committees in urban areas. </a:t>
            </a:r>
          </a:p>
          <a:p>
            <a:pPr>
              <a:buFont typeface="Arial" pitchFamily="34" charset="0"/>
              <a:buChar char="•"/>
            </a:pPr>
            <a:r>
              <a:rPr lang="en-US" sz="1200" kern="1200" baseline="0" dirty="0" smtClean="0">
                <a:solidFill>
                  <a:schemeClr val="tx1"/>
                </a:solidFill>
                <a:latin typeface="+mn-lt"/>
                <a:ea typeface="+mn-ea"/>
                <a:cs typeface="+mn-cs"/>
              </a:rPr>
              <a:t>The </a:t>
            </a:r>
            <a:r>
              <a:rPr lang="en-US" sz="1200" kern="1200" baseline="0" dirty="0" err="1" smtClean="0">
                <a:solidFill>
                  <a:schemeClr val="tx1"/>
                </a:solidFill>
                <a:latin typeface="+mn-lt"/>
                <a:ea typeface="+mn-ea"/>
                <a:cs typeface="+mn-cs"/>
              </a:rPr>
              <a:t>Panchayats</a:t>
            </a:r>
            <a:r>
              <a:rPr lang="en-US" sz="1200" kern="1200" baseline="0" dirty="0" smtClean="0">
                <a:solidFill>
                  <a:schemeClr val="tx1"/>
                </a:solidFill>
                <a:latin typeface="+mn-lt"/>
                <a:ea typeface="+mn-ea"/>
                <a:cs typeface="+mn-cs"/>
              </a:rPr>
              <a:t>/Municipalities are responsible for disseminating information about NSAP and its monitoring.</a:t>
            </a:r>
          </a:p>
          <a:p>
            <a:pPr>
              <a:buFont typeface="Arial" pitchFamily="34" charset="0"/>
              <a:buChar char="•"/>
            </a:pPr>
            <a:endParaRPr lang="en-US" sz="1200" kern="1200" baseline="0" dirty="0" smtClean="0">
              <a:solidFill>
                <a:schemeClr val="tx1"/>
              </a:solidFill>
              <a:latin typeface="+mn-lt"/>
              <a:ea typeface="+mn-ea"/>
              <a:cs typeface="+mn-cs"/>
            </a:endParaRPr>
          </a:p>
          <a:p>
            <a:r>
              <a:rPr lang="en-US" sz="1200" kern="1200" dirty="0" smtClean="0">
                <a:solidFill>
                  <a:schemeClr val="tx1"/>
                </a:solidFill>
                <a:latin typeface="+mn-lt"/>
                <a:ea typeface="+mn-ea"/>
                <a:cs typeface="+mn-cs"/>
              </a:rPr>
              <a:t>The following are some important elements of a </a:t>
            </a:r>
            <a:r>
              <a:rPr lang="en-US" sz="1200" kern="1200" dirty="0" err="1" smtClean="0">
                <a:solidFill>
                  <a:schemeClr val="tx1"/>
                </a:solidFill>
                <a:latin typeface="+mn-lt"/>
                <a:ea typeface="+mn-ea"/>
                <a:cs typeface="+mn-cs"/>
              </a:rPr>
              <a:t>rights‑based</a:t>
            </a:r>
            <a:r>
              <a:rPr lang="en-US" sz="1200" kern="1200" dirty="0" smtClean="0">
                <a:solidFill>
                  <a:schemeClr val="tx1"/>
                </a:solidFill>
                <a:latin typeface="+mn-lt"/>
                <a:ea typeface="+mn-ea"/>
                <a:cs typeface="+mn-cs"/>
              </a:rPr>
              <a:t> approach to social security: </a:t>
            </a:r>
          </a:p>
          <a:p>
            <a:r>
              <a:rPr lang="en-US" sz="1200" kern="1200" dirty="0" smtClean="0">
                <a:solidFill>
                  <a:schemeClr val="tx1"/>
                </a:solidFill>
                <a:latin typeface="+mn-lt"/>
                <a:ea typeface="+mn-ea"/>
                <a:cs typeface="+mn-cs"/>
              </a:rPr>
              <a:t>1.      Comprehensiveness: The social security system should aim to provide comprehen­sive coverage against all contingencies and life circumstances that threaten the </a:t>
            </a:r>
            <a:r>
              <a:rPr lang="en-US" sz="1200" kern="1200" dirty="0" err="1" smtClean="0">
                <a:solidFill>
                  <a:schemeClr val="tx1"/>
                </a:solidFill>
                <a:latin typeface="+mn-lt"/>
                <a:ea typeface="+mn-ea"/>
                <a:cs typeface="+mn-cs"/>
              </a:rPr>
              <a:t>in­come‑earning</a:t>
            </a:r>
            <a:r>
              <a:rPr lang="en-US" sz="1200" kern="1200" dirty="0" smtClean="0">
                <a:solidFill>
                  <a:schemeClr val="tx1"/>
                </a:solidFill>
                <a:latin typeface="+mn-lt"/>
                <a:ea typeface="+mn-ea"/>
                <a:cs typeface="+mn-cs"/>
              </a:rPr>
              <a:t> ability of persons and their ability to maintain an adequate standard of living.  This includes unemployment, </a:t>
            </a:r>
            <a:r>
              <a:rPr lang="en-US" sz="1200" kern="1200" dirty="0" err="1" smtClean="0">
                <a:solidFill>
                  <a:schemeClr val="tx1"/>
                </a:solidFill>
                <a:latin typeface="+mn-lt"/>
                <a:ea typeface="+mn-ea"/>
                <a:cs typeface="+mn-cs"/>
              </a:rPr>
              <a:t>ill‑health</a:t>
            </a:r>
            <a:r>
              <a:rPr lang="en-US" sz="1200" kern="1200" dirty="0" smtClean="0">
                <a:solidFill>
                  <a:schemeClr val="tx1"/>
                </a:solidFill>
                <a:latin typeface="+mn-lt"/>
                <a:ea typeface="+mn-ea"/>
                <a:cs typeface="+mn-cs"/>
              </a:rPr>
              <a:t>, disability, maternity, old age, child support for impoverished care‑givers and survivor’s benefits. </a:t>
            </a:r>
          </a:p>
          <a:p>
            <a:r>
              <a:rPr lang="en-US" sz="1200" kern="1200" dirty="0" smtClean="0">
                <a:solidFill>
                  <a:schemeClr val="tx1"/>
                </a:solidFill>
                <a:latin typeface="+mn-lt"/>
                <a:ea typeface="+mn-ea"/>
                <a:cs typeface="+mn-cs"/>
              </a:rPr>
              <a:t>2.      Universality: All those in need of social security should be able to gain access to it.</a:t>
            </a:r>
          </a:p>
          <a:p>
            <a:r>
              <a:rPr lang="en-US" sz="1200" kern="1200" dirty="0" smtClean="0">
                <a:solidFill>
                  <a:schemeClr val="tx1"/>
                </a:solidFill>
                <a:latin typeface="+mn-lt"/>
                <a:ea typeface="+mn-ea"/>
                <a:cs typeface="+mn-cs"/>
              </a:rPr>
              <a:t>3.      Adequacy and appropriateness: The level of benefits provided under the various schemes should be adequate and appropriate.  The particular benefit payable will de­pend on the type of social security scheme and its rules (e.g., under certain social in­surance schemes the benefits received are related to the contributions made).  How­ever, the benefits provided under </a:t>
            </a:r>
            <a:r>
              <a:rPr lang="en-US" sz="1200" kern="1200" dirty="0" err="1" smtClean="0">
                <a:solidFill>
                  <a:schemeClr val="tx1"/>
                </a:solidFill>
                <a:latin typeface="+mn-lt"/>
                <a:ea typeface="+mn-ea"/>
                <a:cs typeface="+mn-cs"/>
              </a:rPr>
              <a:t>needs‑based</a:t>
            </a:r>
            <a:r>
              <a:rPr lang="en-US" sz="1200" kern="1200" dirty="0" smtClean="0">
                <a:solidFill>
                  <a:schemeClr val="tx1"/>
                </a:solidFill>
                <a:latin typeface="+mn-lt"/>
                <a:ea typeface="+mn-ea"/>
                <a:cs typeface="+mn-cs"/>
              </a:rPr>
              <a:t> social assistance programs should at least be sufficient to ensure that the recipient does not fall below a clearly defined minimum subsistence level or poverty line.  The kind of benefits provided should also be appropriate to the kind of risk or contingency faced (e.g., maternity benefits should be paid for a period appropriate to the demands of child‑birth and </a:t>
            </a:r>
            <a:r>
              <a:rPr lang="en-US" sz="1200" kern="1200" dirty="0" err="1" smtClean="0">
                <a:solidFill>
                  <a:schemeClr val="tx1"/>
                </a:solidFill>
                <a:latin typeface="+mn-lt"/>
                <a:ea typeface="+mn-ea"/>
                <a:cs typeface="+mn-cs"/>
              </a:rPr>
              <a:t>infant‑care</a:t>
            </a:r>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4.      Respect for equality: Social security programs should not discriminate unfairly against anyone on grounds such as race, sex, gender, sexual orientation, religion, po­litical opinion, national or social origin, birth or socio eco­nomic status.  This includes both direct and indirect ("adverse effects") discrimination.</a:t>
            </a:r>
          </a:p>
          <a:p>
            <a:r>
              <a:rPr lang="en-US" sz="1200" kern="1200" dirty="0" smtClean="0">
                <a:solidFill>
                  <a:schemeClr val="tx1"/>
                </a:solidFill>
                <a:latin typeface="+mn-lt"/>
                <a:ea typeface="+mn-ea"/>
                <a:cs typeface="+mn-cs"/>
              </a:rPr>
              <a:t>5.      Respect for procedural rights: The rules and procedures gov­erning eligibility for so­cial security pro­grams, as well as the ter­mination of bene­fits, must be reason­able and fair.  Persons ag­grieved by an adverse legal rule or ad­ministrative decision should have access to speedy, af­fordable and ef­fec­tive legal remedies for the determi­nation of their rights</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7</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"Extremely Poor" are those who have a monthly per capita</a:t>
            </a:r>
          </a:p>
          <a:p>
            <a:r>
              <a:rPr lang="en-US" sz="1200" kern="1200" baseline="0" dirty="0" smtClean="0">
                <a:solidFill>
                  <a:schemeClr val="tx1"/>
                </a:solidFill>
                <a:latin typeface="+mn-lt"/>
                <a:ea typeface="+mn-ea"/>
                <a:cs typeface="+mn-cs"/>
              </a:rPr>
              <a:t>consumer expenditure of up to three-fourths of the official</a:t>
            </a:r>
          </a:p>
          <a:p>
            <a:r>
              <a:rPr lang="en-US" sz="1200" kern="1200" baseline="0" dirty="0" smtClean="0">
                <a:solidFill>
                  <a:schemeClr val="tx1"/>
                </a:solidFill>
                <a:latin typeface="+mn-lt"/>
                <a:ea typeface="+mn-ea"/>
                <a:cs typeface="+mn-cs"/>
              </a:rPr>
              <a:t>poverty line (i.e. an average of Rs.8.9 per capita per day</a:t>
            </a:r>
          </a:p>
          <a:p>
            <a:r>
              <a:rPr lang="en-US" sz="1200" kern="1200" baseline="0" dirty="0" smtClean="0">
                <a:solidFill>
                  <a:schemeClr val="tx1"/>
                </a:solidFill>
                <a:latin typeface="+mn-lt"/>
                <a:ea typeface="+mn-ea"/>
                <a:cs typeface="+mn-cs"/>
              </a:rPr>
              <a:t>(</a:t>
            </a:r>
            <a:r>
              <a:rPr lang="en-US" sz="1200" kern="1200" baseline="0" dirty="0" err="1" smtClean="0">
                <a:solidFill>
                  <a:schemeClr val="tx1"/>
                </a:solidFill>
                <a:latin typeface="+mn-lt"/>
                <a:ea typeface="+mn-ea"/>
                <a:cs typeface="+mn-cs"/>
              </a:rPr>
              <a:t>pcpd</a:t>
            </a:r>
            <a:r>
              <a:rPr lang="en-US" sz="1200" kern="1200" baseline="0" dirty="0" smtClean="0">
                <a:solidFill>
                  <a:schemeClr val="tx1"/>
                </a:solidFill>
                <a:latin typeface="+mn-lt"/>
                <a:ea typeface="+mn-ea"/>
                <a:cs typeface="+mn-cs"/>
              </a:rPr>
              <a:t>) in 2004-05); the second group "Poor" are those</a:t>
            </a:r>
          </a:p>
          <a:p>
            <a:r>
              <a:rPr lang="en-US" sz="1200" kern="1200" baseline="0" dirty="0" smtClean="0">
                <a:solidFill>
                  <a:schemeClr val="tx1"/>
                </a:solidFill>
                <a:latin typeface="+mn-lt"/>
                <a:ea typeface="+mn-ea"/>
                <a:cs typeface="+mn-cs"/>
              </a:rPr>
              <a:t>between the Extremely Poor and up to the official poverty</a:t>
            </a:r>
          </a:p>
          <a:p>
            <a:r>
              <a:rPr lang="en-US" sz="1200" kern="1200" baseline="0" dirty="0" smtClean="0">
                <a:solidFill>
                  <a:schemeClr val="tx1"/>
                </a:solidFill>
                <a:latin typeface="+mn-lt"/>
                <a:ea typeface="+mn-ea"/>
                <a:cs typeface="+mn-cs"/>
              </a:rPr>
              <a:t>line (average expenditure of Rs. 11.6 </a:t>
            </a:r>
            <a:r>
              <a:rPr lang="en-US" sz="1200" kern="1200" baseline="0" dirty="0" err="1" smtClean="0">
                <a:solidFill>
                  <a:schemeClr val="tx1"/>
                </a:solidFill>
                <a:latin typeface="+mn-lt"/>
                <a:ea typeface="+mn-ea"/>
                <a:cs typeface="+mn-cs"/>
              </a:rPr>
              <a:t>pcpd</a:t>
            </a:r>
            <a:r>
              <a:rPr lang="en-US" sz="1200" kern="1200" baseline="0" dirty="0" smtClean="0">
                <a:solidFill>
                  <a:schemeClr val="tx1"/>
                </a:solidFill>
                <a:latin typeface="+mn-lt"/>
                <a:ea typeface="+mn-ea"/>
                <a:cs typeface="+mn-cs"/>
              </a:rPr>
              <a:t>); the third is</a:t>
            </a:r>
          </a:p>
          <a:p>
            <a:r>
              <a:rPr lang="en-US" sz="1200" kern="1200" baseline="0" dirty="0" smtClean="0">
                <a:solidFill>
                  <a:schemeClr val="tx1"/>
                </a:solidFill>
                <a:latin typeface="+mn-lt"/>
                <a:ea typeface="+mn-ea"/>
                <a:cs typeface="+mn-cs"/>
              </a:rPr>
              <a:t>called "Marginally Poor" with per capita consumer</a:t>
            </a:r>
          </a:p>
          <a:p>
            <a:r>
              <a:rPr lang="en-US" sz="1200" kern="1200" baseline="0" dirty="0" smtClean="0">
                <a:solidFill>
                  <a:schemeClr val="tx1"/>
                </a:solidFill>
                <a:latin typeface="+mn-lt"/>
                <a:ea typeface="+mn-ea"/>
                <a:cs typeface="+mn-cs"/>
              </a:rPr>
              <a:t>expenditure of only 1.25 times the poverty line (i.e.</a:t>
            </a:r>
          </a:p>
          <a:p>
            <a:r>
              <a:rPr lang="en-US" sz="1200" kern="1200" baseline="0" dirty="0" smtClean="0">
                <a:solidFill>
                  <a:schemeClr val="tx1"/>
                </a:solidFill>
                <a:latin typeface="+mn-lt"/>
                <a:ea typeface="+mn-ea"/>
                <a:cs typeface="+mn-cs"/>
              </a:rPr>
              <a:t>Rs.14.6 </a:t>
            </a:r>
            <a:r>
              <a:rPr lang="en-US" sz="1200" kern="1200" baseline="0" dirty="0" err="1" smtClean="0">
                <a:solidFill>
                  <a:schemeClr val="tx1"/>
                </a:solidFill>
                <a:latin typeface="+mn-lt"/>
                <a:ea typeface="+mn-ea"/>
                <a:cs typeface="+mn-cs"/>
              </a:rPr>
              <a:t>pcpd</a:t>
            </a:r>
            <a:r>
              <a:rPr lang="en-US" sz="1200" kern="1200" baseline="0" dirty="0" smtClean="0">
                <a:solidFill>
                  <a:schemeClr val="tx1"/>
                </a:solidFill>
                <a:latin typeface="+mn-lt"/>
                <a:ea typeface="+mn-ea"/>
                <a:cs typeface="+mn-cs"/>
              </a:rPr>
              <a:t>); and the fourth called "Vulnerable" have</a:t>
            </a:r>
          </a:p>
          <a:p>
            <a:r>
              <a:rPr lang="en-US" sz="1200" kern="1200" baseline="0" dirty="0" smtClean="0">
                <a:solidFill>
                  <a:schemeClr val="tx1"/>
                </a:solidFill>
                <a:latin typeface="+mn-lt"/>
                <a:ea typeface="+mn-ea"/>
                <a:cs typeface="+mn-cs"/>
              </a:rPr>
              <a:t>per capita consumer expenditure of only two times the</a:t>
            </a:r>
          </a:p>
          <a:p>
            <a:r>
              <a:rPr lang="en-US" sz="1200" kern="1200" baseline="0" dirty="0" smtClean="0">
                <a:solidFill>
                  <a:schemeClr val="tx1"/>
                </a:solidFill>
                <a:latin typeface="+mn-lt"/>
                <a:ea typeface="+mn-ea"/>
                <a:cs typeface="+mn-cs"/>
              </a:rPr>
              <a:t>poverty line (i.e. Rs.20.3 </a:t>
            </a:r>
            <a:r>
              <a:rPr lang="en-US" sz="1200" kern="1200" baseline="0" dirty="0" err="1" smtClean="0">
                <a:solidFill>
                  <a:schemeClr val="tx1"/>
                </a:solidFill>
                <a:latin typeface="+mn-lt"/>
                <a:ea typeface="+mn-ea"/>
                <a:cs typeface="+mn-cs"/>
              </a:rPr>
              <a:t>pcpd</a:t>
            </a:r>
            <a:r>
              <a:rPr lang="en-US" sz="1200" kern="1200" baseline="0" smtClean="0">
                <a:solidFill>
                  <a:schemeClr val="tx1"/>
                </a:solidFill>
                <a:latin typeface="+mn-lt"/>
                <a:ea typeface="+mn-ea"/>
                <a:cs typeface="+mn-cs"/>
              </a:rPr>
              <a:t>).</a:t>
            </a:r>
            <a:endParaRPr lang="en-US"/>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8</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47500" lnSpcReduction="20000"/>
          </a:bodyPr>
          <a:lstStyle/>
          <a:p>
            <a:r>
              <a:rPr lang="en-US" b="1" dirty="0" smtClean="0"/>
              <a:t>Entitlement Feeding </a:t>
            </a:r>
            <a:r>
              <a:rPr lang="en-US" b="1" dirty="0" err="1" smtClean="0"/>
              <a:t>Programmes</a:t>
            </a:r>
            <a:endParaRPr lang="en-US" b="1" dirty="0" smtClean="0"/>
          </a:p>
          <a:p>
            <a:r>
              <a:rPr lang="en-US" b="1" dirty="0" smtClean="0"/>
              <a:t>Integrated Child Development Services:</a:t>
            </a:r>
            <a:r>
              <a:rPr lang="en-US" dirty="0" smtClean="0"/>
              <a:t> Covers all Children under the age of six, pregnant and lactating mothers and adolescent girls. </a:t>
            </a:r>
          </a:p>
          <a:p>
            <a:r>
              <a:rPr lang="en-US" b="1" dirty="0" smtClean="0"/>
              <a:t>Mid Day Meal Scheme:</a:t>
            </a:r>
            <a:r>
              <a:rPr lang="en-US" dirty="0" smtClean="0"/>
              <a:t> Covers all primary school children. </a:t>
            </a:r>
          </a:p>
          <a:p>
            <a:r>
              <a:rPr lang="en-US" b="1" dirty="0" smtClean="0"/>
              <a:t>Food Subsidy </a:t>
            </a:r>
            <a:r>
              <a:rPr lang="en-US" b="1" dirty="0" err="1" smtClean="0"/>
              <a:t>Programmes</a:t>
            </a:r>
            <a:endParaRPr lang="en-US" b="1" dirty="0" smtClean="0"/>
          </a:p>
          <a:p>
            <a:r>
              <a:rPr lang="en-US" b="1" dirty="0" smtClean="0"/>
              <a:t>Targeted Public Distribution System:</a:t>
            </a:r>
            <a:r>
              <a:rPr lang="en-US" dirty="0" smtClean="0"/>
              <a:t> Provides 35 </a:t>
            </a:r>
            <a:r>
              <a:rPr lang="en-US" dirty="0" err="1" smtClean="0"/>
              <a:t>kgs</a:t>
            </a:r>
            <a:r>
              <a:rPr lang="en-US" dirty="0" smtClean="0"/>
              <a:t> per month of </a:t>
            </a:r>
            <a:r>
              <a:rPr lang="en-US" dirty="0" err="1" smtClean="0"/>
              <a:t>subsidised</a:t>
            </a:r>
            <a:r>
              <a:rPr lang="en-US" dirty="0" smtClean="0"/>
              <a:t> food grains at half the cost of the economic price to all families identified as living below the poverty line (BPL families). </a:t>
            </a:r>
          </a:p>
          <a:p>
            <a:r>
              <a:rPr lang="en-US" b="1" dirty="0" err="1" smtClean="0"/>
              <a:t>Antodaya</a:t>
            </a:r>
            <a:r>
              <a:rPr lang="en-US" b="1" dirty="0" smtClean="0"/>
              <a:t> Anna </a:t>
            </a:r>
            <a:r>
              <a:rPr lang="en-US" b="1" dirty="0" err="1" smtClean="0"/>
              <a:t>Yojana</a:t>
            </a:r>
            <a:r>
              <a:rPr lang="en-US" b="1" dirty="0" smtClean="0"/>
              <a:t>:</a:t>
            </a:r>
            <a:r>
              <a:rPr lang="en-US" dirty="0" smtClean="0"/>
              <a:t> Provides 35 </a:t>
            </a:r>
            <a:r>
              <a:rPr lang="en-US" dirty="0" err="1" smtClean="0"/>
              <a:t>kgs</a:t>
            </a:r>
            <a:r>
              <a:rPr lang="en-US" dirty="0" smtClean="0"/>
              <a:t> of rice per month at Rs. 3/- per kilo or 35 </a:t>
            </a:r>
            <a:r>
              <a:rPr lang="en-US" dirty="0" err="1" smtClean="0"/>
              <a:t>kgs</a:t>
            </a:r>
            <a:r>
              <a:rPr lang="en-US" dirty="0" smtClean="0"/>
              <a:t> of wheat per month at Rs. 2/- per kg. This is to around 40% of the poorest of poor families. </a:t>
            </a:r>
          </a:p>
          <a:p>
            <a:r>
              <a:rPr lang="en-US" b="1" dirty="0" smtClean="0"/>
              <a:t>Employment </a:t>
            </a:r>
            <a:r>
              <a:rPr lang="en-US" b="1" dirty="0" err="1" smtClean="0"/>
              <a:t>Programmes</a:t>
            </a:r>
            <a:endParaRPr lang="en-US" b="1" dirty="0" smtClean="0"/>
          </a:p>
          <a:p>
            <a:r>
              <a:rPr lang="en-US" b="1" dirty="0" err="1" smtClean="0"/>
              <a:t>Sampoorna</a:t>
            </a:r>
            <a:r>
              <a:rPr lang="en-US" b="1" dirty="0" smtClean="0"/>
              <a:t> </a:t>
            </a:r>
            <a:r>
              <a:rPr lang="en-US" b="1" dirty="0" err="1" smtClean="0"/>
              <a:t>Gramin</a:t>
            </a:r>
            <a:r>
              <a:rPr lang="en-US" b="1" dirty="0" smtClean="0"/>
              <a:t> </a:t>
            </a:r>
            <a:r>
              <a:rPr lang="en-US" b="1" dirty="0" err="1" smtClean="0"/>
              <a:t>Rojgar</a:t>
            </a:r>
            <a:r>
              <a:rPr lang="en-US" b="1" dirty="0" smtClean="0"/>
              <a:t> </a:t>
            </a:r>
            <a:r>
              <a:rPr lang="en-US" b="1" dirty="0" err="1" smtClean="0"/>
              <a:t>Yojana</a:t>
            </a:r>
            <a:r>
              <a:rPr lang="en-US" b="1" dirty="0" smtClean="0"/>
              <a:t>:</a:t>
            </a:r>
            <a:r>
              <a:rPr lang="en-US" dirty="0" smtClean="0"/>
              <a:t> A Food for work </a:t>
            </a:r>
            <a:r>
              <a:rPr lang="en-US" dirty="0" err="1" smtClean="0"/>
              <a:t>programme</a:t>
            </a:r>
            <a:r>
              <a:rPr lang="en-US" dirty="0" smtClean="0"/>
              <a:t> that is being phased out and replaced by the NREGA. </a:t>
            </a:r>
          </a:p>
          <a:p>
            <a:r>
              <a:rPr lang="en-US" b="1" dirty="0" smtClean="0"/>
              <a:t>National Rural Employment Guarantee Act:</a:t>
            </a:r>
            <a:r>
              <a:rPr lang="en-US" dirty="0" smtClean="0"/>
              <a:t> Guarantees 100 days of employment at minimum wages. </a:t>
            </a:r>
          </a:p>
          <a:p>
            <a:r>
              <a:rPr lang="en-US" b="1" dirty="0" smtClean="0"/>
              <a:t>Social Assistance </a:t>
            </a:r>
            <a:r>
              <a:rPr lang="en-US" b="1" dirty="0" err="1" smtClean="0"/>
              <a:t>Programmes</a:t>
            </a:r>
            <a:endParaRPr lang="en-US" b="1" dirty="0" smtClean="0"/>
          </a:p>
          <a:p>
            <a:r>
              <a:rPr lang="en-US" b="1" dirty="0" smtClean="0"/>
              <a:t>National Old Age Pension Scheme:</a:t>
            </a:r>
            <a:r>
              <a:rPr lang="en-US" dirty="0" smtClean="0"/>
              <a:t> Provides a monthly pension to all BPL adults above the age of 65. </a:t>
            </a:r>
          </a:p>
          <a:p>
            <a:r>
              <a:rPr lang="en-US" b="1" dirty="0" smtClean="0"/>
              <a:t>National Family Benefit Scheme:</a:t>
            </a:r>
            <a:r>
              <a:rPr lang="en-US" dirty="0" smtClean="0"/>
              <a:t> Provides a compensation of Rs. 10,000/- in case of death of bread winner of BPL families. </a:t>
            </a:r>
          </a:p>
          <a:p>
            <a:r>
              <a:rPr lang="en-US" b="1" dirty="0" smtClean="0"/>
              <a:t>Annapurna </a:t>
            </a:r>
            <a:r>
              <a:rPr lang="en-US" b="1" dirty="0" err="1" smtClean="0"/>
              <a:t>Yojana</a:t>
            </a:r>
            <a:r>
              <a:rPr lang="en-US" b="1" dirty="0" smtClean="0"/>
              <a:t>:</a:t>
            </a:r>
            <a:r>
              <a:rPr lang="en-US" dirty="0" smtClean="0"/>
              <a:t> Provides 10 </a:t>
            </a:r>
            <a:r>
              <a:rPr lang="en-US" dirty="0" err="1" smtClean="0"/>
              <a:t>kgs</a:t>
            </a:r>
            <a:r>
              <a:rPr lang="en-US" dirty="0" smtClean="0"/>
              <a:t> of free food grain for destitute poor who are not covered under the National Old Age Pension Scheme.(this scheme is now being revised as the national old age pension scheme has been recently revised to cover poor old people.) </a:t>
            </a:r>
          </a:p>
          <a:p>
            <a:pPr lvl="1"/>
            <a:r>
              <a:rPr lang="en-US" dirty="0" smtClean="0">
                <a:hlinkClick r:id="rId3"/>
              </a:rPr>
              <a:t>commissioner’s</a:t>
            </a:r>
            <a:endParaRPr lang="en-US" dirty="0" smtClean="0"/>
          </a:p>
          <a:p>
            <a:pPr lvl="1"/>
            <a:r>
              <a:rPr lang="en-US" dirty="0" smtClean="0">
                <a:hlinkClick r:id="rId4"/>
              </a:rPr>
              <a:t>adviser's</a:t>
            </a:r>
            <a:endParaRPr lang="en-US" dirty="0" smtClean="0"/>
          </a:p>
          <a:p>
            <a:pPr lvl="1"/>
            <a:r>
              <a:rPr lang="en-US" dirty="0" smtClean="0">
                <a:hlinkClick r:id="rId5"/>
              </a:rPr>
              <a:t>field reports</a:t>
            </a:r>
            <a:endParaRPr lang="en-US" dirty="0" smtClean="0"/>
          </a:p>
          <a:p>
            <a:pPr lvl="1"/>
            <a:r>
              <a:rPr lang="en-US" dirty="0" smtClean="0">
                <a:hlinkClick r:id="rId6"/>
              </a:rPr>
              <a:t>ICDS</a:t>
            </a:r>
            <a:endParaRPr lang="en-US" dirty="0" smtClean="0"/>
          </a:p>
          <a:p>
            <a:pPr lvl="1"/>
            <a:r>
              <a:rPr lang="en-US" dirty="0" smtClean="0">
                <a:hlinkClick r:id="rId7"/>
              </a:rPr>
              <a:t>MDM</a:t>
            </a:r>
            <a:r>
              <a:rPr lang="en-US" dirty="0" smtClean="0"/>
              <a:t> </a:t>
            </a:r>
          </a:p>
          <a:p>
            <a:pPr lvl="1"/>
            <a:r>
              <a:rPr lang="en-US" dirty="0" smtClean="0">
                <a:hlinkClick r:id="rId8"/>
              </a:rPr>
              <a:t>NREGA</a:t>
            </a:r>
            <a:endParaRPr lang="en-US" dirty="0" smtClean="0"/>
          </a:p>
          <a:p>
            <a:pPr lvl="1"/>
            <a:r>
              <a:rPr lang="en-US" dirty="0" smtClean="0">
                <a:hlinkClick r:id="rId9"/>
              </a:rPr>
              <a:t>TPDS</a:t>
            </a:r>
            <a:endParaRPr lang="en-US" dirty="0" smtClean="0"/>
          </a:p>
          <a:p>
            <a:pPr lvl="1"/>
            <a:r>
              <a:rPr lang="en-US" dirty="0" smtClean="0">
                <a:hlinkClick r:id="rId10"/>
              </a:rPr>
              <a:t>NMBS</a:t>
            </a:r>
            <a:endParaRPr lang="en-US" dirty="0" smtClean="0"/>
          </a:p>
          <a:p>
            <a:pPr lvl="1"/>
            <a:r>
              <a:rPr lang="en-US" dirty="0" smtClean="0">
                <a:hlinkClick r:id="rId11"/>
              </a:rPr>
              <a:t>NFBS</a:t>
            </a:r>
            <a:endParaRPr lang="en-US" dirty="0" smtClean="0"/>
          </a:p>
          <a:p>
            <a:pPr lvl="1"/>
            <a:r>
              <a:rPr lang="en-US" dirty="0" smtClean="0">
                <a:hlinkClick r:id="rId12"/>
              </a:rPr>
              <a:t>NOAPS</a:t>
            </a:r>
            <a:endParaRPr lang="en-US" dirty="0" smtClean="0"/>
          </a:p>
          <a:p>
            <a:pPr lvl="1"/>
            <a:r>
              <a:rPr lang="en-US" dirty="0" smtClean="0">
                <a:hlinkClick r:id="rId13"/>
              </a:rPr>
              <a:t>AAY</a:t>
            </a:r>
            <a:endParaRPr lang="en-US" dirty="0" smtClean="0"/>
          </a:p>
          <a:p>
            <a:pPr lvl="1"/>
            <a:r>
              <a:rPr lang="en-US" dirty="0" smtClean="0">
                <a:hlinkClick r:id="rId14"/>
              </a:rPr>
              <a:t>schemes</a:t>
            </a:r>
            <a:r>
              <a:rPr lang="en-US" dirty="0" smtClean="0"/>
              <a:t> </a:t>
            </a:r>
          </a:p>
          <a:p>
            <a:pPr lvl="1"/>
            <a:r>
              <a:rPr lang="en-US" dirty="0" smtClean="0">
                <a:hlinkClick r:id="rId15"/>
              </a:rPr>
              <a:t>themes</a:t>
            </a:r>
            <a:r>
              <a:rPr lang="en-US" dirty="0" smtClean="0"/>
              <a:t> </a:t>
            </a:r>
          </a:p>
          <a:p>
            <a:pPr lvl="1"/>
            <a:r>
              <a:rPr lang="en-US" dirty="0" smtClean="0">
                <a:hlinkClick r:id="rId16"/>
              </a:rPr>
              <a:t>complaint guidelines</a:t>
            </a:r>
            <a:r>
              <a:rPr lang="en-US" dirty="0" smtClean="0"/>
              <a:t> </a:t>
            </a:r>
          </a:p>
          <a:p>
            <a:pPr lvl="1"/>
            <a:r>
              <a:rPr lang="en-US" dirty="0" smtClean="0">
                <a:hlinkClick r:id="rId17"/>
              </a:rPr>
              <a:t>file a complaint</a:t>
            </a:r>
            <a:r>
              <a:rPr lang="en-US" dirty="0" smtClean="0"/>
              <a:t> </a:t>
            </a:r>
          </a:p>
          <a:p>
            <a:pPr lvl="1"/>
            <a:r>
              <a:rPr lang="en-US" dirty="0" smtClean="0">
                <a:hlinkClick r:id="rId18"/>
              </a:rPr>
              <a:t>status of complaints</a:t>
            </a:r>
            <a:endParaRPr lang="en-US" dirty="0" smtClean="0"/>
          </a:p>
          <a:p>
            <a:pPr lvl="1"/>
            <a:r>
              <a:rPr lang="en-US" dirty="0" smtClean="0">
                <a:hlinkClick r:id="rId19"/>
              </a:rPr>
              <a:t>adviser's manual</a:t>
            </a:r>
            <a:endParaRPr lang="en-US" dirty="0" smtClean="0"/>
          </a:p>
          <a:p>
            <a:pPr lvl="1"/>
            <a:r>
              <a:rPr lang="en-US" dirty="0" smtClean="0">
                <a:hlinkClick r:id="rId20"/>
              </a:rPr>
              <a:t>primers</a:t>
            </a:r>
            <a:endParaRPr lang="en-US" dirty="0" smtClean="0"/>
          </a:p>
          <a:p>
            <a:pPr lvl="1"/>
            <a:r>
              <a:rPr lang="en-US" dirty="0" smtClean="0">
                <a:hlinkClick r:id="rId21"/>
              </a:rPr>
              <a:t>supreme court orders</a:t>
            </a:r>
            <a:endParaRPr lang="en-US" dirty="0" smtClean="0"/>
          </a:p>
          <a:p>
            <a:pPr lvl="1"/>
            <a:r>
              <a:rPr lang="en-US" dirty="0" smtClean="0">
                <a:hlinkClick r:id="rId22"/>
              </a:rPr>
              <a:t>supreme court orders</a:t>
            </a:r>
            <a:endParaRPr lang="en-US" dirty="0" smtClean="0"/>
          </a:p>
          <a:p>
            <a:pPr lvl="1"/>
            <a:r>
              <a:rPr lang="en-US" dirty="0" smtClean="0">
                <a:hlinkClick r:id="rId23"/>
              </a:rPr>
              <a:t>high court orders</a:t>
            </a:r>
            <a:endParaRPr lang="en-US" dirty="0" smtClean="0"/>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10</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sz="1200" kern="1200" baseline="0" dirty="0" smtClean="0">
                <a:solidFill>
                  <a:schemeClr val="tx1"/>
                </a:solidFill>
                <a:latin typeface="+mn-lt"/>
                <a:ea typeface="+mn-ea"/>
                <a:cs typeface="+mn-cs"/>
              </a:rPr>
              <a:t>Matters relating to Social Security are listed in the Directive Principles of State Policy and the subjects in the Concurrent List </a:t>
            </a:r>
          </a:p>
          <a:p>
            <a:r>
              <a:rPr lang="en-US" sz="1200" kern="1200" baseline="0" dirty="0" smtClean="0">
                <a:solidFill>
                  <a:schemeClr val="tx1"/>
                </a:solidFill>
                <a:latin typeface="+mn-lt"/>
                <a:ea typeface="+mn-ea"/>
                <a:cs typeface="+mn-cs"/>
              </a:rPr>
              <a:t>The following social security issues are mentioned in the Concurrent List (List III in the Seventh Schedule of the Constitution of India) – </a:t>
            </a:r>
          </a:p>
          <a:p>
            <a:r>
              <a:rPr lang="en-US" sz="1200" kern="1200" baseline="0" dirty="0" smtClean="0">
                <a:solidFill>
                  <a:schemeClr val="tx1"/>
                </a:solidFill>
                <a:latin typeface="+mn-lt"/>
                <a:ea typeface="+mn-ea"/>
                <a:cs typeface="+mn-cs"/>
              </a:rPr>
              <a:t>Item No. 23: Social Security and insurance, employment and unemployment. </a:t>
            </a:r>
          </a:p>
          <a:p>
            <a:r>
              <a:rPr lang="en-US" sz="1200" kern="1200" baseline="0" dirty="0" smtClean="0">
                <a:solidFill>
                  <a:schemeClr val="tx1"/>
                </a:solidFill>
                <a:latin typeface="+mn-lt"/>
                <a:ea typeface="+mn-ea"/>
                <a:cs typeface="+mn-cs"/>
              </a:rPr>
              <a:t>Item No. 24: Welfare of </a:t>
            </a:r>
            <a:r>
              <a:rPr lang="en-US" sz="1200" kern="1200" baseline="0" dirty="0" err="1" smtClean="0">
                <a:solidFill>
                  <a:schemeClr val="tx1"/>
                </a:solidFill>
                <a:latin typeface="+mn-lt"/>
                <a:ea typeface="+mn-ea"/>
                <a:cs typeface="+mn-cs"/>
              </a:rPr>
              <a:t>Labour</a:t>
            </a:r>
            <a:r>
              <a:rPr lang="en-US" sz="1200" kern="1200" baseline="0" dirty="0" smtClean="0">
                <a:solidFill>
                  <a:schemeClr val="tx1"/>
                </a:solidFill>
                <a:latin typeface="+mn-lt"/>
                <a:ea typeface="+mn-ea"/>
                <a:cs typeface="+mn-cs"/>
              </a:rPr>
              <a:t> including conditions of work, provident funds, employers’ liability, workmen’s compensation, invalidity and old age pension and maternity benefits. </a:t>
            </a:r>
          </a:p>
          <a:p>
            <a:r>
              <a:rPr lang="en-US" sz="1200" kern="1200" baseline="0" dirty="0" smtClean="0">
                <a:solidFill>
                  <a:schemeClr val="tx1"/>
                </a:solidFill>
                <a:latin typeface="+mn-lt"/>
                <a:ea typeface="+mn-ea"/>
                <a:cs typeface="+mn-cs"/>
              </a:rPr>
              <a:t>Article 41 Right to work, to education and to public assistance in certain cases The State shall, within the limits of its economic capacity and development, make effective provision for securing the right to work, to education and to public assistance in cases of unemployment, old age, sickness and disablement, and in other cases of undeserved want. </a:t>
            </a:r>
          </a:p>
          <a:p>
            <a:r>
              <a:rPr lang="en-US" sz="1200" kern="1200" baseline="0" dirty="0" smtClean="0">
                <a:solidFill>
                  <a:schemeClr val="tx1"/>
                </a:solidFill>
                <a:latin typeface="+mn-lt"/>
                <a:ea typeface="+mn-ea"/>
                <a:cs typeface="+mn-cs"/>
              </a:rPr>
              <a:t>Article 42 Provision for just and humane conditions of work and maternity relief The State shall make provision for securing just and humane conditions of work and for maternity relief. </a:t>
            </a:r>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13</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i</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The Employees’ State Insurance Act, 1948 (ESI Act) </a:t>
            </a:r>
            <a:r>
              <a:rPr lang="en-US" sz="1200" kern="1200" dirty="0" smtClean="0">
                <a:solidFill>
                  <a:schemeClr val="tx1"/>
                </a:solidFill>
                <a:latin typeface="+mn-lt"/>
                <a:ea typeface="+mn-ea"/>
                <a:cs typeface="+mn-cs"/>
              </a:rPr>
              <a:t>which covers factories and establishments with 10 or more employees and provides for comprehensive medical care to the employees and their families as well as cash benefits during sickness and maternity, and monthly payments in case of death or disablement.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(ii) </a:t>
            </a:r>
            <a:r>
              <a:rPr lang="en-US" sz="1200" b="1" kern="1200" dirty="0" smtClean="0">
                <a:solidFill>
                  <a:schemeClr val="tx1"/>
                </a:solidFill>
                <a:latin typeface="+mn-lt"/>
                <a:ea typeface="+mn-ea"/>
                <a:cs typeface="+mn-cs"/>
              </a:rPr>
              <a:t>The Employees’ Provident Funds &amp; Miscellaneous Provisions Act, 1952 (EPF &amp; MP Act) </a:t>
            </a:r>
            <a:r>
              <a:rPr lang="en-US" sz="1200" kern="1200" dirty="0" smtClean="0">
                <a:solidFill>
                  <a:schemeClr val="tx1"/>
                </a:solidFill>
                <a:latin typeface="+mn-lt"/>
                <a:ea typeface="+mn-ea"/>
                <a:cs typeface="+mn-cs"/>
              </a:rPr>
              <a:t>which applies to specific scheduled factories and establishments employing 20 or more employees and ensures terminal benefits to provident fund, superannuation pension, and family pension in case of death during service. Separate laws exist for similar benefits for the workers in the coal mines and tea plantations.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(iii) </a:t>
            </a:r>
            <a:r>
              <a:rPr lang="en-US" sz="1200" b="1" kern="1200" dirty="0" smtClean="0">
                <a:solidFill>
                  <a:schemeClr val="tx1"/>
                </a:solidFill>
                <a:latin typeface="+mn-lt"/>
                <a:ea typeface="+mn-ea"/>
                <a:cs typeface="+mn-cs"/>
              </a:rPr>
              <a:t>The Workmen’s Compensation Act, 1923 (WC Act)</a:t>
            </a:r>
            <a:r>
              <a:rPr lang="en-US" sz="1200" kern="1200" dirty="0" smtClean="0">
                <a:solidFill>
                  <a:schemeClr val="tx1"/>
                </a:solidFill>
                <a:latin typeface="+mn-lt"/>
                <a:ea typeface="+mn-ea"/>
                <a:cs typeface="+mn-cs"/>
              </a:rPr>
              <a:t>, which requires payment of compensation to the workman or his family in cases of employment related injuries resulting in death or disability.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(iv) </a:t>
            </a:r>
            <a:r>
              <a:rPr lang="en-US" sz="1200" b="1" kern="1200" dirty="0" smtClean="0">
                <a:solidFill>
                  <a:schemeClr val="tx1"/>
                </a:solidFill>
                <a:latin typeface="+mn-lt"/>
                <a:ea typeface="+mn-ea"/>
                <a:cs typeface="+mn-cs"/>
              </a:rPr>
              <a:t>The Maternity Benefit Act, 1961 (M.B. Act), </a:t>
            </a:r>
            <a:r>
              <a:rPr lang="en-US" sz="1200" kern="1200" dirty="0" smtClean="0">
                <a:solidFill>
                  <a:schemeClr val="tx1"/>
                </a:solidFill>
                <a:latin typeface="+mn-lt"/>
                <a:ea typeface="+mn-ea"/>
                <a:cs typeface="+mn-cs"/>
              </a:rPr>
              <a:t>which provides for 12 weeks wages during maternity as well as paid leave in certain other related contingencies.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(v) </a:t>
            </a:r>
            <a:r>
              <a:rPr lang="en-US" sz="1200" b="1" kern="1200" dirty="0" smtClean="0">
                <a:solidFill>
                  <a:schemeClr val="tx1"/>
                </a:solidFill>
                <a:latin typeface="+mn-lt"/>
                <a:ea typeface="+mn-ea"/>
                <a:cs typeface="+mn-cs"/>
              </a:rPr>
              <a:t>The Payment of Gratuity Act, 1972 (P.G. Act</a:t>
            </a:r>
            <a:r>
              <a:rPr lang="en-US" sz="1200" kern="1200" dirty="0" smtClean="0">
                <a:solidFill>
                  <a:schemeClr val="tx1"/>
                </a:solidFill>
                <a:latin typeface="+mn-lt"/>
                <a:ea typeface="+mn-ea"/>
                <a:cs typeface="+mn-cs"/>
              </a:rPr>
              <a:t>), which provides 15 days wages for each year of service to employees who have worked for five years or more in establishments having a minimum of 10 workers.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Separate Provident fund legislation exists for workers employed in Coal Mines and Tea Plantations in the State of Assam and for seamen.</a:t>
            </a: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15</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92500" lnSpcReduction="20000"/>
          </a:bodyPr>
          <a:lstStyle/>
          <a:p>
            <a:r>
              <a:rPr lang="en-US" sz="1200" kern="1200" dirty="0" smtClean="0">
                <a:solidFill>
                  <a:schemeClr val="tx1"/>
                </a:solidFill>
                <a:latin typeface="+mn-lt"/>
                <a:ea typeface="+mn-ea"/>
                <a:cs typeface="+mn-cs"/>
              </a:rPr>
              <a:t>(</a:t>
            </a:r>
            <a:r>
              <a:rPr lang="en-US" sz="1200" kern="1200" dirty="0" err="1" smtClean="0">
                <a:solidFill>
                  <a:schemeClr val="tx1"/>
                </a:solidFill>
                <a:latin typeface="+mn-lt"/>
                <a:ea typeface="+mn-ea"/>
                <a:cs typeface="+mn-cs"/>
              </a:rPr>
              <a:t>i</a:t>
            </a:r>
            <a:r>
              <a:rPr lang="en-US" sz="1200" kern="1200" dirty="0" smtClean="0">
                <a:solidFill>
                  <a:schemeClr val="tx1"/>
                </a:solidFill>
                <a:latin typeface="+mn-lt"/>
                <a:ea typeface="+mn-ea"/>
                <a:cs typeface="+mn-cs"/>
              </a:rPr>
              <a:t>) </a:t>
            </a:r>
            <a:r>
              <a:rPr lang="en-US" sz="1200" b="1" kern="1200" dirty="0" smtClean="0">
                <a:solidFill>
                  <a:schemeClr val="tx1"/>
                </a:solidFill>
                <a:latin typeface="+mn-lt"/>
                <a:ea typeface="+mn-ea"/>
                <a:cs typeface="+mn-cs"/>
              </a:rPr>
              <a:t>The Employees’ State Insurance Act, 1948 (ESI Act) </a:t>
            </a:r>
            <a:r>
              <a:rPr lang="en-US" sz="1200" kern="1200" dirty="0" smtClean="0">
                <a:solidFill>
                  <a:schemeClr val="tx1"/>
                </a:solidFill>
                <a:latin typeface="+mn-lt"/>
                <a:ea typeface="+mn-ea"/>
                <a:cs typeface="+mn-cs"/>
              </a:rPr>
              <a:t>which covers factories and establishments with 10 or more employees and provides for comprehensive medical care to the employees and their families as well as cash benefits during sickness and maternity, and monthly payments in case of death or disablement.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(ii) </a:t>
            </a:r>
            <a:r>
              <a:rPr lang="en-US" sz="1200" b="1" kern="1200" dirty="0" smtClean="0">
                <a:solidFill>
                  <a:schemeClr val="tx1"/>
                </a:solidFill>
                <a:latin typeface="+mn-lt"/>
                <a:ea typeface="+mn-ea"/>
                <a:cs typeface="+mn-cs"/>
              </a:rPr>
              <a:t>The Employees’ Provident Funds &amp; Miscellaneous Provisions Act, 1952 (EPF &amp; MP Act) </a:t>
            </a:r>
            <a:r>
              <a:rPr lang="en-US" sz="1200" kern="1200" dirty="0" smtClean="0">
                <a:solidFill>
                  <a:schemeClr val="tx1"/>
                </a:solidFill>
                <a:latin typeface="+mn-lt"/>
                <a:ea typeface="+mn-ea"/>
                <a:cs typeface="+mn-cs"/>
              </a:rPr>
              <a:t>which applies to specific scheduled factories and establishments employing 20 or more employees and ensures terminal benefits to provident fund, superannuation pension, and family pension in case of death during service. Separate laws exist for similar benefits for the workers in the coal mines and tea plantations.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(iii) </a:t>
            </a:r>
            <a:r>
              <a:rPr lang="en-US" sz="1200" b="1" kern="1200" dirty="0" smtClean="0">
                <a:solidFill>
                  <a:schemeClr val="tx1"/>
                </a:solidFill>
                <a:latin typeface="+mn-lt"/>
                <a:ea typeface="+mn-ea"/>
                <a:cs typeface="+mn-cs"/>
              </a:rPr>
              <a:t>The Workmen’s Compensation Act, 1923 (WC Act)</a:t>
            </a:r>
            <a:r>
              <a:rPr lang="en-US" sz="1200" kern="1200" dirty="0" smtClean="0">
                <a:solidFill>
                  <a:schemeClr val="tx1"/>
                </a:solidFill>
                <a:latin typeface="+mn-lt"/>
                <a:ea typeface="+mn-ea"/>
                <a:cs typeface="+mn-cs"/>
              </a:rPr>
              <a:t>, which requires payment of compensation to the workman or his family in cases of employment related injuries resulting in death or disability.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 (iv) </a:t>
            </a:r>
            <a:r>
              <a:rPr lang="en-US" sz="1200" b="1" kern="1200" dirty="0" smtClean="0">
                <a:solidFill>
                  <a:schemeClr val="tx1"/>
                </a:solidFill>
                <a:latin typeface="+mn-lt"/>
                <a:ea typeface="+mn-ea"/>
                <a:cs typeface="+mn-cs"/>
              </a:rPr>
              <a:t>The Maternity Benefit Act, 1961 (M.B. Act), </a:t>
            </a:r>
            <a:r>
              <a:rPr lang="en-US" sz="1200" kern="1200" dirty="0" smtClean="0">
                <a:solidFill>
                  <a:schemeClr val="tx1"/>
                </a:solidFill>
                <a:latin typeface="+mn-lt"/>
                <a:ea typeface="+mn-ea"/>
                <a:cs typeface="+mn-cs"/>
              </a:rPr>
              <a:t>which provides for 12 weeks wages during maternity as well as paid leave in certain other related contingencies.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(v) </a:t>
            </a:r>
            <a:r>
              <a:rPr lang="en-US" sz="1200" b="1" kern="1200" dirty="0" smtClean="0">
                <a:solidFill>
                  <a:schemeClr val="tx1"/>
                </a:solidFill>
                <a:latin typeface="+mn-lt"/>
                <a:ea typeface="+mn-ea"/>
                <a:cs typeface="+mn-cs"/>
              </a:rPr>
              <a:t>The Payment of Gratuity Act, 1972 (P.G. Act</a:t>
            </a:r>
            <a:r>
              <a:rPr lang="en-US" sz="1200" kern="1200" dirty="0" smtClean="0">
                <a:solidFill>
                  <a:schemeClr val="tx1"/>
                </a:solidFill>
                <a:latin typeface="+mn-lt"/>
                <a:ea typeface="+mn-ea"/>
                <a:cs typeface="+mn-cs"/>
              </a:rPr>
              <a:t>), which provides 15 days wages for each year of service to employees who have worked for five years or more in establishments having a minimum of 10 workers. </a:t>
            </a:r>
          </a:p>
          <a:p>
            <a:r>
              <a:rPr lang="en-US" sz="1200" kern="1200" dirty="0" smtClean="0">
                <a:solidFill>
                  <a:schemeClr val="tx1"/>
                </a:solidFill>
                <a:latin typeface="+mn-lt"/>
                <a:ea typeface="+mn-ea"/>
                <a:cs typeface="+mn-cs"/>
              </a:rPr>
              <a:t> </a:t>
            </a:r>
          </a:p>
          <a:p>
            <a:r>
              <a:rPr lang="en-US" sz="1200" kern="1200" dirty="0" smtClean="0">
                <a:solidFill>
                  <a:schemeClr val="tx1"/>
                </a:solidFill>
                <a:latin typeface="+mn-lt"/>
                <a:ea typeface="+mn-ea"/>
                <a:cs typeface="+mn-cs"/>
              </a:rPr>
              <a:t>Separate Provident fund legislation exists for workers employed in Coal Mines and Tea Plantations in the State of Assam and for seamen.</a:t>
            </a:r>
          </a:p>
          <a:p>
            <a:endParaRPr lang="en-US" dirty="0"/>
          </a:p>
        </p:txBody>
      </p:sp>
      <p:sp>
        <p:nvSpPr>
          <p:cNvPr id="4" name="Slide Number Placeholder 3"/>
          <p:cNvSpPr>
            <a:spLocks noGrp="1"/>
          </p:cNvSpPr>
          <p:nvPr>
            <p:ph type="sldNum" sz="quarter" idx="10"/>
          </p:nvPr>
        </p:nvSpPr>
        <p:spPr/>
        <p:txBody>
          <a:bodyPr/>
          <a:lstStyle/>
          <a:p>
            <a:pPr>
              <a:defRPr/>
            </a:pPr>
            <a:fld id="{166D162C-B844-4F34-B280-59BE22DF47AF}" type="slidenum">
              <a:rPr lang="en-US" smtClean="0"/>
              <a:pPr>
                <a:defRPr/>
              </a:pPr>
              <a:t>16</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hemeOverride" Target="../theme/themeOverride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bg>
      <p:bgRef idx="1002">
        <a:schemeClr val="bg2"/>
      </p:bgRef>
    </p:bg>
    <p:spTree>
      <p:nvGrpSpPr>
        <p:cNvPr id="1" name=""/>
        <p:cNvGrpSpPr/>
        <p:nvPr/>
      </p:nvGrpSpPr>
      <p:grpSpPr>
        <a:xfrm>
          <a:off x="0" y="0"/>
          <a:ext cx="0" cy="0"/>
          <a:chOff x="0" y="0"/>
          <a:chExt cx="0" cy="0"/>
        </a:xfrm>
      </p:grpSpPr>
      <p:sp>
        <p:nvSpPr>
          <p:cNvPr id="9" name="Title 8"/>
          <p:cNvSpPr>
            <a:spLocks noGrp="1"/>
          </p:cNvSpPr>
          <p:nvPr>
            <p:ph type="ctrTitle"/>
          </p:nvPr>
        </p:nvSpPr>
        <p:spPr>
          <a:xfrm>
            <a:off x="533400" y="1371600"/>
            <a:ext cx="7851648" cy="1828800"/>
          </a:xfrm>
          <a:ln>
            <a:noFill/>
          </a:ln>
        </p:spPr>
        <p:txBody>
          <a:bodyPr tIns="0" rIns="18288">
            <a:normAutofit/>
            <a:scene3d>
              <a:camera prst="orthographicFront"/>
              <a:lightRig rig="freezing" dir="t">
                <a:rot lat="0" lon="0" rev="5640000"/>
              </a:lightRig>
            </a:scene3d>
            <a:sp3d prstMaterial="flat">
              <a:bevelT w="38100" h="38100"/>
              <a:contourClr>
                <a:schemeClr val="tx2"/>
              </a:contourClr>
            </a:sp3d>
          </a:bodyPr>
          <a:lstStyle>
            <a:lvl1pPr algn="r" rtl="0">
              <a:spcBef>
                <a:spcPct val="0"/>
              </a:spcBef>
              <a:buNone/>
              <a:defRPr sz="5600" b="1">
                <a:ln>
                  <a:noFill/>
                </a:ln>
                <a:solidFill>
                  <a:schemeClr val="accent3">
                    <a:tint val="90000"/>
                    <a:satMod val="120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17" name="Subtitle 16"/>
          <p:cNvSpPr>
            <a:spLocks noGrp="1"/>
          </p:cNvSpPr>
          <p:nvPr>
            <p:ph type="subTitle" idx="1"/>
          </p:nvPr>
        </p:nvSpPr>
        <p:spPr>
          <a:xfrm>
            <a:off x="533400" y="3228536"/>
            <a:ext cx="7854696" cy="1752600"/>
          </a:xfrm>
        </p:spPr>
        <p:txBody>
          <a:bodyPr lIns="0" rIns="18288"/>
          <a:lstStyle>
            <a:lvl1pPr marL="0" marR="45720" indent="0" algn="r">
              <a:buNone/>
              <a:defRPr>
                <a:solidFill>
                  <a:schemeClr val="tx1"/>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lang="en-US" smtClean="0"/>
              <a:t>Click to edit Master subtitle style</a:t>
            </a:r>
            <a:endParaRPr lang="en-US"/>
          </a:p>
        </p:txBody>
      </p:sp>
      <p:sp>
        <p:nvSpPr>
          <p:cNvPr id="4" name="Date Placeholder 29"/>
          <p:cNvSpPr>
            <a:spLocks noGrp="1"/>
          </p:cNvSpPr>
          <p:nvPr>
            <p:ph type="dt" sz="half" idx="10"/>
          </p:nvPr>
        </p:nvSpPr>
        <p:spPr/>
        <p:txBody>
          <a:bodyPr/>
          <a:lstStyle>
            <a:lvl1pPr>
              <a:defRPr/>
            </a:lvl1pPr>
          </a:lstStyle>
          <a:p>
            <a:pPr>
              <a:defRPr/>
            </a:pPr>
            <a:fld id="{CDFC758D-4F66-4729-81E3-49954CCEDCED}" type="datetimeFigureOut">
              <a:rPr lang="en-US"/>
              <a:pPr>
                <a:defRPr/>
              </a:pPr>
              <a:t>4/23/2009</a:t>
            </a:fld>
            <a:endParaRPr lang="en-US"/>
          </a:p>
        </p:txBody>
      </p:sp>
      <p:sp>
        <p:nvSpPr>
          <p:cNvPr id="5" name="Footer Placeholder 18"/>
          <p:cNvSpPr>
            <a:spLocks noGrp="1"/>
          </p:cNvSpPr>
          <p:nvPr>
            <p:ph type="ftr" sz="quarter" idx="11"/>
          </p:nvPr>
        </p:nvSpPr>
        <p:spPr/>
        <p:txBody>
          <a:bodyPr/>
          <a:lstStyle>
            <a:lvl1pPr>
              <a:defRPr/>
            </a:lvl1pPr>
          </a:lstStyle>
          <a:p>
            <a:pPr>
              <a:defRPr/>
            </a:pPr>
            <a:endParaRPr lang="en-US"/>
          </a:p>
        </p:txBody>
      </p:sp>
      <p:sp>
        <p:nvSpPr>
          <p:cNvPr id="6" name="Slide Number Placeholder 26"/>
          <p:cNvSpPr>
            <a:spLocks noGrp="1"/>
          </p:cNvSpPr>
          <p:nvPr>
            <p:ph type="sldNum" sz="quarter" idx="12"/>
          </p:nvPr>
        </p:nvSpPr>
        <p:spPr/>
        <p:txBody>
          <a:bodyPr/>
          <a:lstStyle>
            <a:lvl1pPr>
              <a:defRPr/>
            </a:lvl1pPr>
          </a:lstStyle>
          <a:p>
            <a:pPr>
              <a:defRPr/>
            </a:pPr>
            <a:fld id="{E21E068C-B3BA-46B2-A294-3E1895DA9438}"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666AD30E-3DB2-49B9-A5E9-D361D5EF4528}" type="datetimeFigureOut">
              <a:rPr lang="en-US"/>
              <a:pPr>
                <a:defRPr/>
              </a:pPr>
              <a:t>4/23/2009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417DD6EA-8A5E-441D-95B5-9080A5DDBA09}" type="slidenum">
              <a:rPr lang="en-US"/>
              <a:pPr>
                <a:defRPr/>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914401"/>
            <a:ext cx="2057400" cy="5211763"/>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914401"/>
            <a:ext cx="6019800" cy="521176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ECB49B9C-9F95-4A9A-B558-769A4D343E87}" type="datetimeFigureOut">
              <a:rPr lang="en-US"/>
              <a:pPr>
                <a:defRPr/>
              </a:pPr>
              <a:t>4/23/2009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29427F77-85E4-4C52-BABA-874D5A0B1412}" type="slidenum">
              <a:rPr lang="en-US"/>
              <a:pPr>
                <a:defRPr/>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9"/>
          <p:cNvSpPr>
            <a:spLocks noGrp="1"/>
          </p:cNvSpPr>
          <p:nvPr>
            <p:ph type="dt" sz="half" idx="10"/>
          </p:nvPr>
        </p:nvSpPr>
        <p:spPr/>
        <p:txBody>
          <a:bodyPr/>
          <a:lstStyle>
            <a:lvl1pPr>
              <a:defRPr/>
            </a:lvl1pPr>
          </a:lstStyle>
          <a:p>
            <a:pPr>
              <a:defRPr/>
            </a:pPr>
            <a:fld id="{1F74EA90-34DD-4C3C-8594-C137BF440329}" type="datetimeFigureOut">
              <a:rPr lang="en-US"/>
              <a:pPr>
                <a:defRPr/>
              </a:pPr>
              <a:t>4/23/2009</a:t>
            </a:fld>
            <a:endParaRPr lang="en-US"/>
          </a:p>
        </p:txBody>
      </p:sp>
      <p:sp>
        <p:nvSpPr>
          <p:cNvPr id="5" name="Footer Placeholder 21"/>
          <p:cNvSpPr>
            <a:spLocks noGrp="1"/>
          </p:cNvSpPr>
          <p:nvPr>
            <p:ph type="ftr" sz="quarter" idx="11"/>
          </p:nvPr>
        </p:nvSpPr>
        <p:spPr/>
        <p:txBody>
          <a:bodyPr/>
          <a:lstStyle>
            <a:lvl1pPr>
              <a:defRPr/>
            </a:lvl1pPr>
          </a:lstStyle>
          <a:p>
            <a:pPr>
              <a:defRPr/>
            </a:pPr>
            <a:endParaRPr lang="en-US"/>
          </a:p>
        </p:txBody>
      </p:sp>
      <p:sp>
        <p:nvSpPr>
          <p:cNvPr id="6" name="Slide Number Placeholder 17"/>
          <p:cNvSpPr>
            <a:spLocks noGrp="1"/>
          </p:cNvSpPr>
          <p:nvPr>
            <p:ph type="sldNum" sz="quarter" idx="12"/>
          </p:nvPr>
        </p:nvSpPr>
        <p:spPr/>
        <p:txBody>
          <a:bodyPr/>
          <a:lstStyle>
            <a:lvl1pPr>
              <a:defRPr/>
            </a:lvl1pPr>
          </a:lstStyle>
          <a:p>
            <a:pPr>
              <a:defRPr/>
            </a:pPr>
            <a:fld id="{04FE7340-598F-435D-97C2-A01907D3AF08}" type="slidenum">
              <a:rPr lang="en-US"/>
              <a:pPr>
                <a:defRPr/>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bg>
      <p:bgRef idx="1002">
        <a:schemeClr val="bg2"/>
      </p:bgRef>
    </p:bg>
    <p:spTree>
      <p:nvGrpSpPr>
        <p:cNvPr id="1" name=""/>
        <p:cNvGrpSpPr/>
        <p:nvPr/>
      </p:nvGrpSpPr>
      <p:grpSpPr>
        <a:xfrm>
          <a:off x="0" y="0"/>
          <a:ext cx="0" cy="0"/>
          <a:chOff x="0" y="0"/>
          <a:chExt cx="0" cy="0"/>
        </a:xfrm>
      </p:grpSpPr>
      <p:sp>
        <p:nvSpPr>
          <p:cNvPr id="2" name="Title 1"/>
          <p:cNvSpPr>
            <a:spLocks noGrp="1"/>
          </p:cNvSpPr>
          <p:nvPr>
            <p:ph type="title"/>
          </p:nvPr>
        </p:nvSpPr>
        <p:spPr>
          <a:xfrm>
            <a:off x="530352" y="1316736"/>
            <a:ext cx="7772400" cy="1362456"/>
          </a:xfrm>
          <a:ln>
            <a:noFill/>
          </a:ln>
        </p:spPr>
        <p:txBody>
          <a:bodyPr tIns="0">
            <a:noAutofit/>
            <a:scene3d>
              <a:camera prst="orthographicFront"/>
              <a:lightRig rig="freezing" dir="t">
                <a:rot lat="0" lon="0" rev="5640000"/>
              </a:lightRig>
            </a:scene3d>
            <a:sp3d prstMaterial="flat">
              <a:bevelT w="38100" h="38100"/>
            </a:sp3d>
          </a:bodyPr>
          <a:lstStyle>
            <a:lvl1pPr algn="l" rtl="0">
              <a:spcBef>
                <a:spcPct val="0"/>
              </a:spcBef>
              <a:buNone/>
              <a:defRPr lang="en-US" sz="5600" b="1" cap="none" baseline="0" dirty="0">
                <a:ln w="635">
                  <a:noFill/>
                </a:ln>
                <a:solidFill>
                  <a:schemeClr val="accent4">
                    <a:tint val="90000"/>
                    <a:satMod val="125000"/>
                  </a:schemeClr>
                </a:solidFill>
                <a:effectLst>
                  <a:outerShdw blurRad="38100" dist="25400" dir="5400000" algn="tl" rotWithShape="0">
                    <a:srgbClr val="000000">
                      <a:alpha val="43000"/>
                    </a:srgbClr>
                  </a:outerShdw>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1"/>
          </p:nvPr>
        </p:nvSpPr>
        <p:spPr>
          <a:xfrm>
            <a:off x="530352" y="2704664"/>
            <a:ext cx="7772400" cy="1509712"/>
          </a:xfrm>
        </p:spPr>
        <p:txBody>
          <a:bodyPr lIns="45720" rIns="45720"/>
          <a:lstStyle>
            <a:lvl1pPr marL="0" indent="0">
              <a:buNone/>
              <a:defRPr sz="2200">
                <a:solidFill>
                  <a:schemeClr val="tx1"/>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a:r>
              <a:rPr lang="en-US" smtClean="0"/>
              <a:t>Click to edit Master text styles</a:t>
            </a:r>
          </a:p>
        </p:txBody>
      </p:sp>
      <p:sp>
        <p:nvSpPr>
          <p:cNvPr id="4" name="Date Placeholder 3"/>
          <p:cNvSpPr>
            <a:spLocks noGrp="1"/>
          </p:cNvSpPr>
          <p:nvPr>
            <p:ph type="dt" sz="half" idx="10"/>
          </p:nvPr>
        </p:nvSpPr>
        <p:spPr/>
        <p:txBody>
          <a:bodyPr/>
          <a:lstStyle>
            <a:lvl1pPr>
              <a:defRPr/>
            </a:lvl1pPr>
          </a:lstStyle>
          <a:p>
            <a:pPr>
              <a:defRPr/>
            </a:pPr>
            <a:fld id="{255949A2-A9D2-4F15-91E9-157953CC1102}" type="datetimeFigureOut">
              <a:rPr lang="en-US"/>
              <a:pPr>
                <a:defRPr/>
              </a:pPr>
              <a:t>4/23/2009</a:t>
            </a:fld>
            <a:endParaRPr lang="en-US"/>
          </a:p>
        </p:txBody>
      </p:sp>
      <p:sp>
        <p:nvSpPr>
          <p:cNvPr id="5" name="Footer Placeholder 4"/>
          <p:cNvSpPr>
            <a:spLocks noGrp="1"/>
          </p:cNvSpPr>
          <p:nvPr>
            <p:ph type="ftr" sz="quarter" idx="11"/>
          </p:nvPr>
        </p:nvSpPr>
        <p:spPr/>
        <p:txBody>
          <a:bodyPr/>
          <a:lstStyle>
            <a:lvl1pPr>
              <a:defRPr/>
            </a:lvl1pPr>
          </a:lstStyle>
          <a:p>
            <a:pPr>
              <a:defRPr/>
            </a:pPr>
            <a:endParaRPr lang="en-US"/>
          </a:p>
        </p:txBody>
      </p:sp>
      <p:sp>
        <p:nvSpPr>
          <p:cNvPr id="6" name="Slide Number Placeholder 5"/>
          <p:cNvSpPr>
            <a:spLocks noGrp="1"/>
          </p:cNvSpPr>
          <p:nvPr>
            <p:ph type="sldNum" sz="quarter" idx="12"/>
          </p:nvPr>
        </p:nvSpPr>
        <p:spPr/>
        <p:txBody>
          <a:bodyPr/>
          <a:lstStyle>
            <a:lvl1pPr>
              <a:defRPr/>
            </a:lvl1pPr>
          </a:lstStyle>
          <a:p>
            <a:pPr>
              <a:defRPr/>
            </a:pPr>
            <a:fld id="{8E1C11DF-6D7E-49C3-B035-686EA854ED65}" type="slidenum">
              <a:rPr lang="en-US"/>
              <a:pPr>
                <a:defRPr/>
              </a:pPr>
              <a:t>‹#›</a:t>
            </a:fld>
            <a:endParaRPr lang="en-US"/>
          </a:p>
        </p:txBody>
      </p:sp>
    </p:spTree>
  </p:cSld>
  <p:clrMapOvr>
    <a:overrideClrMapping bg1="dk1" tx1="lt1" bg2="dk2" tx2="lt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920085"/>
            <a:ext cx="4038600" cy="4434840"/>
          </a:xfrm>
        </p:spPr>
        <p:txBody>
          <a:bodyPr/>
          <a:lstStyle>
            <a:lvl1pPr>
              <a:defRPr sz="2600"/>
            </a:lvl1pPr>
            <a:lvl2pPr>
              <a:defRPr sz="2400"/>
            </a:lvl2pPr>
            <a:lvl3pPr>
              <a:defRPr sz="2000"/>
            </a:lvl3pPr>
            <a:lvl4pPr>
              <a:defRPr sz="18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61226909-A56E-41DF-9C8D-6F70E1B48428}" type="datetimeFigureOut">
              <a:rPr lang="en-US"/>
              <a:pPr>
                <a:defRPr/>
              </a:pPr>
              <a:t>4/23/2009</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7EA375ED-C281-4885-A095-B3815B71E1D8}" type="slidenum">
              <a:rPr lang="en-US"/>
              <a:pPr>
                <a:defRPr/>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855248"/>
            <a:ext cx="4040188" cy="659352"/>
          </a:xfrm>
        </p:spPr>
        <p:txBody>
          <a:bodyPr lIns="45720" tIns="0" rIns="45720" bIns="0" anchor="ctr">
            <a:noAutofit/>
          </a:bodyP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4" name="Text Placeholder 3"/>
          <p:cNvSpPr>
            <a:spLocks noGrp="1"/>
          </p:cNvSpPr>
          <p:nvPr>
            <p:ph type="body" sz="half" idx="3"/>
          </p:nvPr>
        </p:nvSpPr>
        <p:spPr>
          <a:xfrm>
            <a:off x="4645025" y="1859757"/>
            <a:ext cx="4041775" cy="654843"/>
          </a:xfrm>
        </p:spPr>
        <p:txBody>
          <a:bodyPr lIns="45720" tIns="0" rIns="45720" bIns="0" anchor="ctr"/>
          <a:lstStyle>
            <a:lvl1pPr marL="0" indent="0">
              <a:buNone/>
              <a:defRPr sz="2400" b="1" cap="none" baseline="0">
                <a:solidFill>
                  <a:schemeClr val="tx2"/>
                </a:solidFill>
                <a:effectLst/>
              </a:defRPr>
            </a:lvl1pPr>
            <a:lvl2pPr>
              <a:buNone/>
              <a:defRPr sz="2000" b="1"/>
            </a:lvl2pPr>
            <a:lvl3pPr>
              <a:buNone/>
              <a:defRPr sz="1800" b="1"/>
            </a:lvl3pPr>
            <a:lvl4pPr>
              <a:buNone/>
              <a:defRPr sz="1600" b="1"/>
            </a:lvl4pPr>
            <a:lvl5pPr>
              <a:buNone/>
              <a:defRPr sz="1600" b="1"/>
            </a:lvl5pPr>
          </a:lstStyle>
          <a:p>
            <a:pPr lvl="0"/>
            <a:r>
              <a:rPr lang="en-US" smtClean="0"/>
              <a:t>Click to edit Master text styles</a:t>
            </a:r>
          </a:p>
        </p:txBody>
      </p:sp>
      <p:sp>
        <p:nvSpPr>
          <p:cNvPr id="5" name="Content Placeholder 4"/>
          <p:cNvSpPr>
            <a:spLocks noGrp="1"/>
          </p:cNvSpPr>
          <p:nvPr>
            <p:ph sz="quarter" idx="2"/>
          </p:nvPr>
        </p:nvSpPr>
        <p:spPr>
          <a:xfrm>
            <a:off x="457200" y="2514600"/>
            <a:ext cx="4040188"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Content Placeholder 5"/>
          <p:cNvSpPr>
            <a:spLocks noGrp="1"/>
          </p:cNvSpPr>
          <p:nvPr>
            <p:ph sz="quarter" idx="4"/>
          </p:nvPr>
        </p:nvSpPr>
        <p:spPr>
          <a:xfrm>
            <a:off x="4645025" y="2514600"/>
            <a:ext cx="4041775" cy="3845720"/>
          </a:xfrm>
        </p:spPr>
        <p:txBody>
          <a:bodyPr tIns="0"/>
          <a:lstStyle>
            <a:lvl1pPr>
              <a:defRPr sz="2200"/>
            </a:lvl1pPr>
            <a:lvl2pPr>
              <a:defRPr sz="2000"/>
            </a:lvl2pPr>
            <a:lvl3pPr>
              <a:defRPr sz="1800"/>
            </a:lvl3pPr>
            <a:lvl4pPr>
              <a:defRPr sz="1600"/>
            </a:lvl4pPr>
            <a:lvl5pPr>
              <a:defRPr sz="16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9"/>
          <p:cNvSpPr>
            <a:spLocks noGrp="1"/>
          </p:cNvSpPr>
          <p:nvPr>
            <p:ph type="dt" sz="half" idx="10"/>
          </p:nvPr>
        </p:nvSpPr>
        <p:spPr/>
        <p:txBody>
          <a:bodyPr/>
          <a:lstStyle>
            <a:lvl1pPr>
              <a:defRPr/>
            </a:lvl1pPr>
          </a:lstStyle>
          <a:p>
            <a:pPr>
              <a:defRPr/>
            </a:pPr>
            <a:fld id="{E75E3EA3-0A14-4746-A233-F71651398064}" type="datetimeFigureOut">
              <a:rPr lang="en-US"/>
              <a:pPr>
                <a:defRPr/>
              </a:pPr>
              <a:t>4/23/2009</a:t>
            </a:fld>
            <a:endParaRPr lang="en-US"/>
          </a:p>
        </p:txBody>
      </p:sp>
      <p:sp>
        <p:nvSpPr>
          <p:cNvPr id="8" name="Footer Placeholder 21"/>
          <p:cNvSpPr>
            <a:spLocks noGrp="1"/>
          </p:cNvSpPr>
          <p:nvPr>
            <p:ph type="ftr" sz="quarter" idx="11"/>
          </p:nvPr>
        </p:nvSpPr>
        <p:spPr/>
        <p:txBody>
          <a:bodyPr/>
          <a:lstStyle>
            <a:lvl1pPr>
              <a:defRPr/>
            </a:lvl1pPr>
          </a:lstStyle>
          <a:p>
            <a:pPr>
              <a:defRPr/>
            </a:pPr>
            <a:endParaRPr lang="en-US"/>
          </a:p>
        </p:txBody>
      </p:sp>
      <p:sp>
        <p:nvSpPr>
          <p:cNvPr id="9" name="Slide Number Placeholder 17"/>
          <p:cNvSpPr>
            <a:spLocks noGrp="1"/>
          </p:cNvSpPr>
          <p:nvPr>
            <p:ph type="sldNum" sz="quarter" idx="12"/>
          </p:nvPr>
        </p:nvSpPr>
        <p:spPr/>
        <p:txBody>
          <a:bodyPr/>
          <a:lstStyle>
            <a:lvl1pPr>
              <a:defRPr/>
            </a:lvl1pPr>
          </a:lstStyle>
          <a:p>
            <a:pPr>
              <a:defRPr/>
            </a:pPr>
            <a:fld id="{55769497-D051-475F-8715-6D032DDC2E1C}" type="slidenum">
              <a:rPr lang="en-US"/>
              <a:pPr>
                <a:defRPr/>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457200" y="704088"/>
            <a:ext cx="8305800" cy="1143000"/>
          </a:xfrm>
        </p:spPr>
        <p:txBody>
          <a:bodyPr>
            <a:normAutofit/>
            <a:scene3d>
              <a:camera prst="orthographicFront"/>
              <a:lightRig rig="freezing" dir="t">
                <a:rot lat="0" lon="0" rev="5640000"/>
              </a:lightRig>
            </a:scene3d>
            <a:sp3d prstMaterial="flat">
              <a:contourClr>
                <a:schemeClr val="tx2"/>
              </a:contourClr>
            </a:sp3d>
          </a:bodyPr>
          <a:lstStyle>
            <a:lvl1pPr algn="l" rtl="0">
              <a:spcBef>
                <a:spcPct val="0"/>
              </a:spcBef>
              <a:buNone/>
              <a:defRPr sz="50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Date Placeholder 9"/>
          <p:cNvSpPr>
            <a:spLocks noGrp="1"/>
          </p:cNvSpPr>
          <p:nvPr>
            <p:ph type="dt" sz="half" idx="10"/>
          </p:nvPr>
        </p:nvSpPr>
        <p:spPr/>
        <p:txBody>
          <a:bodyPr/>
          <a:lstStyle>
            <a:lvl1pPr>
              <a:defRPr/>
            </a:lvl1pPr>
          </a:lstStyle>
          <a:p>
            <a:pPr>
              <a:defRPr/>
            </a:pPr>
            <a:fld id="{2F996010-D0B1-4911-8B78-48C53DF49CD6}" type="datetimeFigureOut">
              <a:rPr lang="en-US"/>
              <a:pPr>
                <a:defRPr/>
              </a:pPr>
              <a:t>4/23/2009</a:t>
            </a:fld>
            <a:endParaRPr lang="en-US"/>
          </a:p>
        </p:txBody>
      </p:sp>
      <p:sp>
        <p:nvSpPr>
          <p:cNvPr id="4" name="Footer Placeholder 21"/>
          <p:cNvSpPr>
            <a:spLocks noGrp="1"/>
          </p:cNvSpPr>
          <p:nvPr>
            <p:ph type="ftr" sz="quarter" idx="11"/>
          </p:nvPr>
        </p:nvSpPr>
        <p:spPr/>
        <p:txBody>
          <a:bodyPr/>
          <a:lstStyle>
            <a:lvl1pPr>
              <a:defRPr/>
            </a:lvl1pPr>
          </a:lstStyle>
          <a:p>
            <a:pPr>
              <a:defRPr/>
            </a:pPr>
            <a:endParaRPr lang="en-US"/>
          </a:p>
        </p:txBody>
      </p:sp>
      <p:sp>
        <p:nvSpPr>
          <p:cNvPr id="5" name="Slide Number Placeholder 17"/>
          <p:cNvSpPr>
            <a:spLocks noGrp="1"/>
          </p:cNvSpPr>
          <p:nvPr>
            <p:ph type="sldNum" sz="quarter" idx="12"/>
          </p:nvPr>
        </p:nvSpPr>
        <p:spPr/>
        <p:txBody>
          <a:bodyPr/>
          <a:lstStyle>
            <a:lvl1pPr>
              <a:defRPr/>
            </a:lvl1pPr>
          </a:lstStyle>
          <a:p>
            <a:pPr>
              <a:defRPr/>
            </a:pPr>
            <a:fld id="{62C5CF74-DD28-4BC4-B6C5-F6DEA27E8583}" type="slidenum">
              <a:rPr lang="en-US"/>
              <a:pPr>
                <a:defRPr/>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9"/>
          <p:cNvSpPr>
            <a:spLocks noGrp="1"/>
          </p:cNvSpPr>
          <p:nvPr>
            <p:ph type="dt" sz="half" idx="10"/>
          </p:nvPr>
        </p:nvSpPr>
        <p:spPr/>
        <p:txBody>
          <a:bodyPr/>
          <a:lstStyle>
            <a:lvl1pPr>
              <a:defRPr/>
            </a:lvl1pPr>
          </a:lstStyle>
          <a:p>
            <a:pPr>
              <a:defRPr/>
            </a:pPr>
            <a:fld id="{C0B8CB78-D098-417C-A6A0-F37F4CDC0C97}" type="datetimeFigureOut">
              <a:rPr lang="en-US"/>
              <a:pPr>
                <a:defRPr/>
              </a:pPr>
              <a:t>4/23/2009</a:t>
            </a:fld>
            <a:endParaRPr lang="en-US"/>
          </a:p>
        </p:txBody>
      </p:sp>
      <p:sp>
        <p:nvSpPr>
          <p:cNvPr id="3" name="Footer Placeholder 21"/>
          <p:cNvSpPr>
            <a:spLocks noGrp="1"/>
          </p:cNvSpPr>
          <p:nvPr>
            <p:ph type="ftr" sz="quarter" idx="11"/>
          </p:nvPr>
        </p:nvSpPr>
        <p:spPr/>
        <p:txBody>
          <a:bodyPr/>
          <a:lstStyle>
            <a:lvl1pPr>
              <a:defRPr/>
            </a:lvl1pPr>
          </a:lstStyle>
          <a:p>
            <a:pPr>
              <a:defRPr/>
            </a:pPr>
            <a:endParaRPr lang="en-US"/>
          </a:p>
        </p:txBody>
      </p:sp>
      <p:sp>
        <p:nvSpPr>
          <p:cNvPr id="4" name="Slide Number Placeholder 17"/>
          <p:cNvSpPr>
            <a:spLocks noGrp="1"/>
          </p:cNvSpPr>
          <p:nvPr>
            <p:ph type="sldNum" sz="quarter" idx="12"/>
          </p:nvPr>
        </p:nvSpPr>
        <p:spPr/>
        <p:txBody>
          <a:bodyPr/>
          <a:lstStyle>
            <a:lvl1pPr>
              <a:defRPr/>
            </a:lvl1pPr>
          </a:lstStyle>
          <a:p>
            <a:pPr>
              <a:defRPr/>
            </a:pPr>
            <a:fld id="{4CABAAEA-6188-427E-A4A7-40E7CD266378}" type="slidenum">
              <a:rPr lang="en-US"/>
              <a:pPr>
                <a:defRPr/>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514352"/>
            <a:ext cx="2743200" cy="1162050"/>
          </a:xfrm>
        </p:spPr>
        <p:txBody>
          <a:bodyPr>
            <a:noAutofit/>
          </a:bodyPr>
          <a:lstStyle>
            <a:lvl1pPr algn="l" rtl="0">
              <a:spcBef>
                <a:spcPct val="0"/>
              </a:spcBef>
              <a:buNone/>
              <a:defRPr sz="2600" b="0">
                <a:ln>
                  <a:noFill/>
                </a:ln>
                <a:solidFill>
                  <a:schemeClr val="tx2"/>
                </a:solidFill>
                <a:effectLst/>
                <a:latin typeface="+mj-lt"/>
                <a:ea typeface="+mj-ea"/>
                <a:cs typeface="+mj-cs"/>
              </a:defRPr>
            </a:lvl1pPr>
          </a:lstStyle>
          <a:p>
            <a:r>
              <a:rPr lang="en-US" smtClean="0"/>
              <a:t>Click to edit Master title style</a:t>
            </a:r>
            <a:endParaRPr lang="en-US"/>
          </a:p>
        </p:txBody>
      </p:sp>
      <p:sp>
        <p:nvSpPr>
          <p:cNvPr id="3" name="Text Placeholder 2"/>
          <p:cNvSpPr>
            <a:spLocks noGrp="1"/>
          </p:cNvSpPr>
          <p:nvPr>
            <p:ph type="body" idx="2"/>
          </p:nvPr>
        </p:nvSpPr>
        <p:spPr>
          <a:xfrm>
            <a:off x="685800" y="1676400"/>
            <a:ext cx="2743200" cy="4572000"/>
          </a:xfrm>
        </p:spPr>
        <p:txBody>
          <a:bodyPr lIns="18288" rIns="18288"/>
          <a:lstStyle>
            <a:lvl1pPr marL="0" indent="0" algn="l">
              <a:buNone/>
              <a:defRPr sz="1400"/>
            </a:lvl1pPr>
            <a:lvl2pPr indent="0" algn="l">
              <a:buNone/>
              <a:defRPr sz="1200"/>
            </a:lvl2pPr>
            <a:lvl3pPr indent="0" algn="l">
              <a:buNone/>
              <a:defRPr sz="1000"/>
            </a:lvl3pPr>
            <a:lvl4pPr indent="0" algn="l">
              <a:buNone/>
              <a:defRPr sz="900"/>
            </a:lvl4pPr>
            <a:lvl5pPr indent="0" algn="l">
              <a:buNone/>
              <a:defRPr sz="900"/>
            </a:lvl5pPr>
          </a:lstStyle>
          <a:p>
            <a:pPr lvl="0"/>
            <a:r>
              <a:rPr lang="en-US" smtClean="0"/>
              <a:t>Click to edit Master text styles</a:t>
            </a:r>
          </a:p>
        </p:txBody>
      </p:sp>
      <p:sp>
        <p:nvSpPr>
          <p:cNvPr id="4" name="Content Placeholder 3"/>
          <p:cNvSpPr>
            <a:spLocks noGrp="1"/>
          </p:cNvSpPr>
          <p:nvPr>
            <p:ph sz="half" idx="1"/>
          </p:nvPr>
        </p:nvSpPr>
        <p:spPr>
          <a:xfrm>
            <a:off x="3575050" y="1676400"/>
            <a:ext cx="5111750" cy="4572000"/>
          </a:xfrm>
        </p:spPr>
        <p:txBody>
          <a:bodyPr tIns="0"/>
          <a:lstStyle>
            <a:lvl1pPr>
              <a:defRPr sz="2800"/>
            </a:lvl1pPr>
            <a:lvl2pPr>
              <a:defRPr sz="2600"/>
            </a:lvl2pPr>
            <a:lvl3pPr>
              <a:defRPr sz="2400"/>
            </a:lvl3pPr>
            <a:lvl4pPr>
              <a:defRPr sz="2000"/>
            </a:lvl4pPr>
            <a:lvl5pPr>
              <a:defRPr sz="1800"/>
            </a:lvl5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9"/>
          <p:cNvSpPr>
            <a:spLocks noGrp="1"/>
          </p:cNvSpPr>
          <p:nvPr>
            <p:ph type="dt" sz="half" idx="10"/>
          </p:nvPr>
        </p:nvSpPr>
        <p:spPr/>
        <p:txBody>
          <a:bodyPr/>
          <a:lstStyle>
            <a:lvl1pPr>
              <a:defRPr/>
            </a:lvl1pPr>
          </a:lstStyle>
          <a:p>
            <a:pPr>
              <a:defRPr/>
            </a:pPr>
            <a:fld id="{7CBD9B21-4160-4900-8A8A-AF1AAD5D6052}" type="datetimeFigureOut">
              <a:rPr lang="en-US"/>
              <a:pPr>
                <a:defRPr/>
              </a:pPr>
              <a:t>4/23/2009</a:t>
            </a:fld>
            <a:endParaRPr lang="en-US"/>
          </a:p>
        </p:txBody>
      </p:sp>
      <p:sp>
        <p:nvSpPr>
          <p:cNvPr id="6" name="Footer Placeholder 21"/>
          <p:cNvSpPr>
            <a:spLocks noGrp="1"/>
          </p:cNvSpPr>
          <p:nvPr>
            <p:ph type="ftr" sz="quarter" idx="11"/>
          </p:nvPr>
        </p:nvSpPr>
        <p:spPr/>
        <p:txBody>
          <a:bodyPr/>
          <a:lstStyle>
            <a:lvl1pPr>
              <a:defRPr/>
            </a:lvl1pPr>
          </a:lstStyle>
          <a:p>
            <a:pPr>
              <a:defRPr/>
            </a:pPr>
            <a:endParaRPr lang="en-US"/>
          </a:p>
        </p:txBody>
      </p:sp>
      <p:sp>
        <p:nvSpPr>
          <p:cNvPr id="7" name="Slide Number Placeholder 17"/>
          <p:cNvSpPr>
            <a:spLocks noGrp="1"/>
          </p:cNvSpPr>
          <p:nvPr>
            <p:ph type="sldNum" sz="quarter" idx="12"/>
          </p:nvPr>
        </p:nvSpPr>
        <p:spPr/>
        <p:txBody>
          <a:bodyPr/>
          <a:lstStyle>
            <a:lvl1pPr>
              <a:defRPr/>
            </a:lvl1pPr>
          </a:lstStyle>
          <a:p>
            <a:pPr>
              <a:defRPr/>
            </a:pPr>
            <a:fld id="{BFF611D7-1790-483C-ABDA-2A4EC1C09281}" type="slidenum">
              <a:rPr lang="en-US"/>
              <a:pPr>
                <a:defRPr/>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5" name="Snip and Round Single Corner Rectangle 4"/>
          <p:cNvSpPr/>
          <p:nvPr/>
        </p:nvSpPr>
        <p:spPr>
          <a:xfrm rot="420000" flipV="1">
            <a:off x="3165475" y="1108075"/>
            <a:ext cx="5257800" cy="4114800"/>
          </a:xfrm>
          <a:prstGeom prst="snipRoundRect">
            <a:avLst>
              <a:gd name="adj1" fmla="val 0"/>
              <a:gd name="adj2" fmla="val 3646"/>
            </a:avLst>
          </a:prstGeom>
          <a:solidFill>
            <a:srgbClr val="FFFFFF"/>
          </a:solidFill>
          <a:ln w="3175" cap="rnd" cmpd="sng" algn="ctr">
            <a:solidFill>
              <a:srgbClr val="C0C0C0"/>
            </a:solidFill>
            <a:prstDash val="solid"/>
          </a:ln>
          <a:effectLst>
            <a:outerShdw blurRad="63500" dist="38500" dir="7500000" sx="98500" sy="100080" kx="100000" algn="tl" rotWithShape="0">
              <a:srgbClr val="000000">
                <a:alpha val="25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6" name="Right Triangle 5"/>
          <p:cNvSpPr/>
          <p:nvPr/>
        </p:nvSpPr>
        <p:spPr>
          <a:xfrm rot="420000" flipV="1">
            <a:off x="8004175" y="5359400"/>
            <a:ext cx="155575" cy="155575"/>
          </a:xfrm>
          <a:prstGeom prst="rtTriangle">
            <a:avLst/>
          </a:prstGeom>
          <a:solidFill>
            <a:srgbClr val="FFFFFF"/>
          </a:solidFill>
          <a:ln w="12700" cap="flat" cmpd="sng" algn="ctr">
            <a:solidFill>
              <a:srgbClr val="FFFFFF"/>
            </a:solidFill>
            <a:prstDash val="solid"/>
            <a:bevel/>
          </a:ln>
          <a:effectLst>
            <a:outerShdw blurRad="19685" dist="6350" dir="12900000" algn="tl" rotWithShape="0">
              <a:srgbClr val="000000">
                <a:alpha val="47000"/>
              </a:srgbClr>
            </a:outerShdw>
          </a:effectLst>
        </p:spPr>
        <p:style>
          <a:lnRef idx="2">
            <a:schemeClr val="accent1"/>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a:p>
        </p:txBody>
      </p:sp>
      <p:sp>
        <p:nvSpPr>
          <p:cNvPr id="7" name="Freeform 6"/>
          <p:cNvSpPr>
            <a:spLocks/>
          </p:cNvSpPr>
          <p:nvPr/>
        </p:nvSpPr>
        <p:spPr bwMode="auto">
          <a:xfrm flipV="1">
            <a:off x="-9525" y="5816600"/>
            <a:ext cx="9163050" cy="1041400"/>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flipV="1">
            <a:off x="4381500" y="6219825"/>
            <a:ext cx="4762500" cy="638175"/>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2" name="Title 1"/>
          <p:cNvSpPr>
            <a:spLocks noGrp="1"/>
          </p:cNvSpPr>
          <p:nvPr>
            <p:ph type="title"/>
          </p:nvPr>
        </p:nvSpPr>
        <p:spPr>
          <a:xfrm>
            <a:off x="609600" y="1176996"/>
            <a:ext cx="2212848" cy="1582621"/>
          </a:xfrm>
        </p:spPr>
        <p:txBody>
          <a:bodyPr lIns="45720" rIns="45720" bIns="45720"/>
          <a:lstStyle>
            <a:lvl1pPr algn="l">
              <a:buNone/>
              <a:defRPr sz="2000" b="1">
                <a:solidFill>
                  <a:schemeClr val="tx2"/>
                </a:solidFill>
              </a:defRPr>
            </a:lvl1pPr>
          </a:lstStyle>
          <a:p>
            <a:r>
              <a:rPr lang="en-US" smtClean="0"/>
              <a:t>Click to edit Master title style</a:t>
            </a:r>
            <a:endParaRPr lang="en-US"/>
          </a:p>
        </p:txBody>
      </p:sp>
      <p:sp>
        <p:nvSpPr>
          <p:cNvPr id="4" name="Text Placeholder 3"/>
          <p:cNvSpPr>
            <a:spLocks noGrp="1"/>
          </p:cNvSpPr>
          <p:nvPr>
            <p:ph type="body" sz="half" idx="2"/>
          </p:nvPr>
        </p:nvSpPr>
        <p:spPr>
          <a:xfrm>
            <a:off x="609600" y="2828785"/>
            <a:ext cx="2209800" cy="2179320"/>
          </a:xfrm>
        </p:spPr>
        <p:txBody>
          <a:bodyPr lIns="64008" rIns="45720"/>
          <a:lstStyle>
            <a:lvl1pPr marL="0" indent="0" algn="l">
              <a:spcBef>
                <a:spcPts val="250"/>
              </a:spcBef>
              <a:buFontTx/>
              <a:buNone/>
              <a:defRPr sz="1300"/>
            </a:lvl1pPr>
            <a:lvl2pPr>
              <a:defRPr sz="1200"/>
            </a:lvl2pPr>
            <a:lvl3pPr>
              <a:defRPr sz="1000"/>
            </a:lvl3pPr>
            <a:lvl4pPr>
              <a:defRPr sz="900"/>
            </a:lvl4pPr>
            <a:lvl5pPr>
              <a:defRPr sz="900"/>
            </a:lvl5pPr>
          </a:lstStyle>
          <a:p>
            <a:pPr lvl="0"/>
            <a:r>
              <a:rPr lang="en-US" smtClean="0"/>
              <a:t>Click to edit Master text styles</a:t>
            </a:r>
          </a:p>
        </p:txBody>
      </p:sp>
      <p:sp>
        <p:nvSpPr>
          <p:cNvPr id="3" name="Picture Placeholder 2"/>
          <p:cNvSpPr>
            <a:spLocks noGrp="1"/>
          </p:cNvSpPr>
          <p:nvPr>
            <p:ph type="pic" idx="1"/>
          </p:nvPr>
        </p:nvSpPr>
        <p:spPr>
          <a:xfrm rot="420000">
            <a:off x="3485793" y="1199517"/>
            <a:ext cx="4617720" cy="3931920"/>
          </a:xfrm>
          <a:prstGeom prst="rect">
            <a:avLst/>
          </a:prstGeom>
          <a:solidFill>
            <a:schemeClr val="bg2"/>
          </a:solidFill>
          <a:ln w="3000" cap="rnd">
            <a:solidFill>
              <a:srgbClr val="C0C0C0"/>
            </a:solidFill>
            <a:round/>
          </a:ln>
          <a:effectLst/>
        </p:spPr>
        <p:txBody>
          <a:bodyPr>
            <a:normAutofit/>
          </a:bodyPr>
          <a:lstStyle>
            <a:lvl1pPr marL="0" indent="0">
              <a:buNone/>
              <a:defRPr sz="3200"/>
            </a:lvl1pPr>
          </a:lstStyle>
          <a:p>
            <a:pPr lvl="0"/>
            <a:r>
              <a:rPr lang="en-US" noProof="0" smtClean="0"/>
              <a:t>Click icon to add picture</a:t>
            </a:r>
            <a:endParaRPr lang="en-US" noProof="0" dirty="0"/>
          </a:p>
        </p:txBody>
      </p:sp>
      <p:sp>
        <p:nvSpPr>
          <p:cNvPr id="9" name="Date Placeholder 4"/>
          <p:cNvSpPr>
            <a:spLocks noGrp="1"/>
          </p:cNvSpPr>
          <p:nvPr>
            <p:ph type="dt" sz="half" idx="10"/>
          </p:nvPr>
        </p:nvSpPr>
        <p:spPr/>
        <p:txBody>
          <a:bodyPr/>
          <a:lstStyle>
            <a:lvl1pPr>
              <a:defRPr/>
            </a:lvl1pPr>
          </a:lstStyle>
          <a:p>
            <a:pPr>
              <a:defRPr/>
            </a:pPr>
            <a:fld id="{BD921B24-1756-4F5C-8D81-E17A5150908D}" type="datetimeFigureOut">
              <a:rPr lang="en-US"/>
              <a:pPr>
                <a:defRPr/>
              </a:pPr>
              <a:t>4/23/2009</a:t>
            </a:fld>
            <a:endParaRPr lang="en-US"/>
          </a:p>
        </p:txBody>
      </p:sp>
      <p:sp>
        <p:nvSpPr>
          <p:cNvPr id="10" name="Footer Placeholder 5"/>
          <p:cNvSpPr>
            <a:spLocks noGrp="1"/>
          </p:cNvSpPr>
          <p:nvPr>
            <p:ph type="ftr" sz="quarter" idx="11"/>
          </p:nvPr>
        </p:nvSpPr>
        <p:spPr/>
        <p:txBody>
          <a:bodyPr/>
          <a:lstStyle>
            <a:lvl1pPr>
              <a:defRPr/>
            </a:lvl1pPr>
          </a:lstStyle>
          <a:p>
            <a:pPr>
              <a:defRPr/>
            </a:pPr>
            <a:endParaRPr lang="en-US"/>
          </a:p>
        </p:txBody>
      </p:sp>
      <p:sp>
        <p:nvSpPr>
          <p:cNvPr id="11" name="Slide Number Placeholder 6"/>
          <p:cNvSpPr>
            <a:spLocks noGrp="1"/>
          </p:cNvSpPr>
          <p:nvPr>
            <p:ph type="sldNum" sz="quarter" idx="12"/>
          </p:nvPr>
        </p:nvSpPr>
        <p:spPr>
          <a:xfrm>
            <a:off x="8077200" y="6356350"/>
            <a:ext cx="609600" cy="365125"/>
          </a:xfrm>
        </p:spPr>
        <p:txBody>
          <a:bodyPr/>
          <a:lstStyle>
            <a:lvl1pPr>
              <a:defRPr/>
            </a:lvl1pPr>
          </a:lstStyle>
          <a:p>
            <a:pPr>
              <a:defRPr/>
            </a:pPr>
            <a:fld id="{F9F8D953-3762-4D80-9FD8-11C00D361188}" type="slidenum">
              <a:rPr lang="en-US"/>
              <a:pPr>
                <a:defRPr/>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3">
        <a:schemeClr val="bg1"/>
      </p:bgRef>
    </p:bg>
    <p:spTree>
      <p:nvGrpSpPr>
        <p:cNvPr id="1" name=""/>
        <p:cNvGrpSpPr/>
        <p:nvPr/>
      </p:nvGrpSpPr>
      <p:grpSpPr>
        <a:xfrm>
          <a:off x="0" y="0"/>
          <a:ext cx="0" cy="0"/>
          <a:chOff x="0" y="0"/>
          <a:chExt cx="0" cy="0"/>
        </a:xfrm>
      </p:grpSpPr>
      <p:sp>
        <p:nvSpPr>
          <p:cNvPr id="7" name="Freeform 6"/>
          <p:cNvSpPr>
            <a:spLocks/>
          </p:cNvSpPr>
          <p:nvPr/>
        </p:nvSpPr>
        <p:spPr bwMode="auto">
          <a:xfrm>
            <a:off x="-9525" y="-7938"/>
            <a:ext cx="9163050" cy="1041401"/>
          </a:xfrm>
          <a:custGeom>
            <a:avLst>
              <a:gd name="A1" fmla="val 0"/>
              <a:gd name="A2" fmla="val 0"/>
              <a:gd name="A3" fmla="val 0"/>
              <a:gd name="A4" fmla="val 0"/>
              <a:gd name="A5" fmla="val 0"/>
              <a:gd name="A6" fmla="val 0"/>
              <a:gd name="A7" fmla="val 0"/>
              <a:gd name="A8" fmla="val 0"/>
            </a:avLst>
            <a:gdLst/>
            <a:ahLst/>
            <a:cxnLst>
              <a:cxn ang="0">
                <a:pos x="6" y="2"/>
              </a:cxn>
              <a:cxn ang="0">
                <a:pos x="2542" y="0"/>
              </a:cxn>
              <a:cxn ang="0">
                <a:pos x="4374" y="367"/>
              </a:cxn>
              <a:cxn ang="0">
                <a:pos x="5766" y="55"/>
              </a:cxn>
              <a:cxn ang="0">
                <a:pos x="5772" y="213"/>
              </a:cxn>
              <a:cxn ang="0">
                <a:pos x="4302" y="439"/>
              </a:cxn>
              <a:cxn ang="0">
                <a:pos x="1488" y="201"/>
              </a:cxn>
              <a:cxn ang="0">
                <a:pos x="0" y="656"/>
              </a:cxn>
              <a:cxn ang="0">
                <a:pos x="6" y="2"/>
              </a:cxn>
            </a:cxnLst>
            <a:rect l="0" t="0" r="0" b="0"/>
            <a:pathLst>
              <a:path w="5772" h="656">
                <a:moveTo>
                  <a:pt x="6" y="2"/>
                </a:moveTo>
                <a:lnTo>
                  <a:pt x="2542" y="0"/>
                </a:lnTo>
                <a:cubicBezTo>
                  <a:pt x="2746" y="101"/>
                  <a:pt x="3828" y="367"/>
                  <a:pt x="4374" y="367"/>
                </a:cubicBezTo>
                <a:cubicBezTo>
                  <a:pt x="4920" y="367"/>
                  <a:pt x="5526" y="152"/>
                  <a:pt x="5766" y="55"/>
                </a:cubicBezTo>
                <a:lnTo>
                  <a:pt x="5772" y="213"/>
                </a:lnTo>
                <a:cubicBezTo>
                  <a:pt x="5670" y="257"/>
                  <a:pt x="5016" y="441"/>
                  <a:pt x="4302" y="439"/>
                </a:cubicBezTo>
                <a:cubicBezTo>
                  <a:pt x="3588" y="437"/>
                  <a:pt x="2205" y="165"/>
                  <a:pt x="1488" y="201"/>
                </a:cubicBezTo>
                <a:cubicBezTo>
                  <a:pt x="750" y="209"/>
                  <a:pt x="270" y="482"/>
                  <a:pt x="0" y="656"/>
                </a:cubicBezTo>
                <a:lnTo>
                  <a:pt x="6" y="2"/>
                </a:lnTo>
                <a:close/>
              </a:path>
            </a:pathLst>
          </a:custGeom>
          <a:gradFill>
            <a:gsLst>
              <a:gs pos="0">
                <a:schemeClr val="accent2">
                  <a:shade val="50000"/>
                  <a:alpha val="45000"/>
                  <a:satMod val="120000"/>
                </a:schemeClr>
              </a:gs>
              <a:gs pos="100000">
                <a:schemeClr val="accent3">
                  <a:shade val="80000"/>
                  <a:alpha val="55000"/>
                  <a:satMod val="155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8" name="Freeform 7"/>
          <p:cNvSpPr>
            <a:spLocks/>
          </p:cNvSpPr>
          <p:nvPr/>
        </p:nvSpPr>
        <p:spPr bwMode="auto">
          <a:xfrm>
            <a:off x="4381500" y="-7938"/>
            <a:ext cx="4762500" cy="638176"/>
          </a:xfrm>
          <a:custGeom>
            <a:avLst>
              <a:gd name="A1" fmla="val 0"/>
              <a:gd name="A2" fmla="val 0"/>
              <a:gd name="A3" fmla="val 0"/>
              <a:gd name="A4" fmla="val 0"/>
              <a:gd name="A5" fmla="val 0"/>
              <a:gd name="A6" fmla="val 0"/>
              <a:gd name="A7" fmla="val 0"/>
              <a:gd name="A8" fmla="val 0"/>
            </a:avLst>
            <a:gdLst/>
            <a:ahLst/>
            <a:cxnLst>
              <a:cxn ang="0">
                <a:pos x="0" y="0"/>
              </a:cxn>
              <a:cxn ang="0">
                <a:pos x="1668" y="564"/>
              </a:cxn>
              <a:cxn ang="0">
                <a:pos x="3000" y="186"/>
              </a:cxn>
              <a:cxn ang="0">
                <a:pos x="3000" y="6"/>
              </a:cxn>
              <a:cxn ang="0">
                <a:pos x="0" y="0"/>
              </a:cxn>
            </a:cxnLst>
            <a:rect l="0" t="0" r="0" b="0"/>
            <a:pathLst>
              <a:path w="3000" h="595">
                <a:moveTo>
                  <a:pt x="0" y="0"/>
                </a:moveTo>
                <a:cubicBezTo>
                  <a:pt x="174" y="102"/>
                  <a:pt x="1168" y="533"/>
                  <a:pt x="1668" y="564"/>
                </a:cubicBezTo>
                <a:cubicBezTo>
                  <a:pt x="2168" y="595"/>
                  <a:pt x="2778" y="279"/>
                  <a:pt x="3000" y="186"/>
                </a:cubicBezTo>
                <a:lnTo>
                  <a:pt x="3000" y="6"/>
                </a:lnTo>
                <a:lnTo>
                  <a:pt x="0" y="0"/>
                </a:lnTo>
                <a:close/>
              </a:path>
            </a:pathLst>
          </a:custGeom>
          <a:gradFill>
            <a:gsLst>
              <a:gs pos="0">
                <a:schemeClr val="accent3">
                  <a:shade val="50000"/>
                  <a:alpha val="30000"/>
                  <a:satMod val="130000"/>
                </a:schemeClr>
              </a:gs>
              <a:gs pos="80000">
                <a:schemeClr val="accent2">
                  <a:shade val="75000"/>
                  <a:alpha val="45000"/>
                  <a:satMod val="140000"/>
                </a:schemeClr>
              </a:gs>
            </a:gsLst>
            <a:lin ang="5400000" scaled="1"/>
          </a:gradFill>
          <a:ln w="9525" cap="flat" cmpd="sng" algn="ctr">
            <a:no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3076" name="Title Placeholder 8"/>
          <p:cNvSpPr>
            <a:spLocks noGrp="1"/>
          </p:cNvSpPr>
          <p:nvPr>
            <p:ph type="title"/>
          </p:nvPr>
        </p:nvSpPr>
        <p:spPr bwMode="auto">
          <a:xfrm>
            <a:off x="457200" y="704850"/>
            <a:ext cx="8229600" cy="1143000"/>
          </a:xfrm>
          <a:prstGeom prst="rect">
            <a:avLst/>
          </a:prstGeom>
          <a:noFill/>
          <a:ln w="9525">
            <a:noFill/>
            <a:miter lim="800000"/>
            <a:headEnd/>
            <a:tailEnd/>
          </a:ln>
        </p:spPr>
        <p:txBody>
          <a:bodyPr vert="horz" wrap="square" lIns="0" tIns="45720" rIns="0" bIns="0" numCol="1" anchor="b" anchorCtr="0" compatLnSpc="1">
            <a:prstTxWarp prst="textNoShape">
              <a:avLst/>
            </a:prstTxWarp>
          </a:bodyPr>
          <a:lstStyle/>
          <a:p>
            <a:pPr lvl="0"/>
            <a:r>
              <a:rPr lang="en-US" smtClean="0"/>
              <a:t>Click to edit Master title style</a:t>
            </a:r>
          </a:p>
        </p:txBody>
      </p:sp>
      <p:sp>
        <p:nvSpPr>
          <p:cNvPr id="3077" name="Text Placeholder 29"/>
          <p:cNvSpPr>
            <a:spLocks noGrp="1"/>
          </p:cNvSpPr>
          <p:nvPr>
            <p:ph type="body" idx="1"/>
          </p:nvPr>
        </p:nvSpPr>
        <p:spPr bwMode="auto">
          <a:xfrm>
            <a:off x="457200" y="1935163"/>
            <a:ext cx="8229600" cy="4389437"/>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p>
        </p:txBody>
      </p:sp>
      <p:sp>
        <p:nvSpPr>
          <p:cNvPr id="10" name="Date Placeholder 9"/>
          <p:cNvSpPr>
            <a:spLocks noGrp="1"/>
          </p:cNvSpPr>
          <p:nvPr>
            <p:ph type="dt" sz="half" idx="2"/>
          </p:nvPr>
        </p:nvSpPr>
        <p:spPr>
          <a:xfrm>
            <a:off x="457200" y="6356350"/>
            <a:ext cx="21336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fld id="{6FB33B88-B2C8-4C25-B108-16141842F43D}" type="datetimeFigureOut">
              <a:rPr lang="en-US"/>
              <a:pPr>
                <a:defRPr/>
              </a:pPr>
              <a:t>4/23/2009</a:t>
            </a:fld>
            <a:endParaRPr lang="en-US"/>
          </a:p>
        </p:txBody>
      </p:sp>
      <p:sp>
        <p:nvSpPr>
          <p:cNvPr id="22" name="Footer Placeholder 21"/>
          <p:cNvSpPr>
            <a:spLocks noGrp="1"/>
          </p:cNvSpPr>
          <p:nvPr>
            <p:ph type="ftr" sz="quarter" idx="3"/>
          </p:nvPr>
        </p:nvSpPr>
        <p:spPr>
          <a:xfrm>
            <a:off x="2667000" y="6356350"/>
            <a:ext cx="3352800" cy="365125"/>
          </a:xfrm>
          <a:prstGeom prst="rect">
            <a:avLst/>
          </a:prstGeom>
        </p:spPr>
        <p:txBody>
          <a:bodyPr vert="horz" lIns="0" tIns="0" rIns="0" bIns="0" anchor="b"/>
          <a:lstStyle>
            <a:lvl1pPr algn="l" eaLnBrk="1" fontAlgn="auto" latinLnBrk="0" hangingPunct="1">
              <a:spcBef>
                <a:spcPts val="0"/>
              </a:spcBef>
              <a:spcAft>
                <a:spcPts val="0"/>
              </a:spcAft>
              <a:defRPr kumimoji="0" sz="1200">
                <a:solidFill>
                  <a:schemeClr val="tx2">
                    <a:shade val="90000"/>
                  </a:schemeClr>
                </a:solidFill>
                <a:latin typeface="+mn-lt"/>
              </a:defRPr>
            </a:lvl1pPr>
          </a:lstStyle>
          <a:p>
            <a:pPr>
              <a:defRPr/>
            </a:pPr>
            <a:endParaRPr lang="en-US"/>
          </a:p>
        </p:txBody>
      </p:sp>
      <p:sp>
        <p:nvSpPr>
          <p:cNvPr id="18" name="Slide Number Placeholder 17"/>
          <p:cNvSpPr>
            <a:spLocks noGrp="1"/>
          </p:cNvSpPr>
          <p:nvPr>
            <p:ph type="sldNum" sz="quarter" idx="4"/>
          </p:nvPr>
        </p:nvSpPr>
        <p:spPr>
          <a:xfrm>
            <a:off x="7924800" y="6356350"/>
            <a:ext cx="762000" cy="365125"/>
          </a:xfrm>
          <a:prstGeom prst="rect">
            <a:avLst/>
          </a:prstGeom>
        </p:spPr>
        <p:txBody>
          <a:bodyPr vert="horz" lIns="0" tIns="0" rIns="0" bIns="0" anchor="b"/>
          <a:lstStyle>
            <a:lvl1pPr algn="r" eaLnBrk="1" fontAlgn="auto" latinLnBrk="0" hangingPunct="1">
              <a:spcBef>
                <a:spcPts val="0"/>
              </a:spcBef>
              <a:spcAft>
                <a:spcPts val="0"/>
              </a:spcAft>
              <a:defRPr kumimoji="0" sz="1200">
                <a:solidFill>
                  <a:schemeClr val="tx2">
                    <a:shade val="90000"/>
                  </a:schemeClr>
                </a:solidFill>
                <a:latin typeface="+mn-lt"/>
              </a:defRPr>
            </a:lvl1pPr>
          </a:lstStyle>
          <a:p>
            <a:pPr>
              <a:defRPr/>
            </a:pPr>
            <a:fld id="{A594A1B1-99B4-410C-BFD7-1D620AB0F93C}" type="slidenum">
              <a:rPr lang="en-US"/>
              <a:pPr>
                <a:defRPr/>
              </a:pPr>
              <a:t>‹#›</a:t>
            </a:fld>
            <a:endParaRPr lang="en-US"/>
          </a:p>
        </p:txBody>
      </p:sp>
      <p:grpSp>
        <p:nvGrpSpPr>
          <p:cNvPr id="3081" name="Group 1"/>
          <p:cNvGrpSpPr>
            <a:grpSpLocks/>
          </p:cNvGrpSpPr>
          <p:nvPr/>
        </p:nvGrpSpPr>
        <p:grpSpPr bwMode="auto">
          <a:xfrm>
            <a:off x="-19050" y="203200"/>
            <a:ext cx="9180513" cy="647700"/>
            <a:chOff x="-19045" y="216550"/>
            <a:chExt cx="9180548" cy="649224"/>
          </a:xfrm>
        </p:grpSpPr>
        <p:sp>
          <p:nvSpPr>
            <p:cNvPr id="12" name="Freeform 11"/>
            <p:cNvSpPr>
              <a:spLocks/>
            </p:cNvSpPr>
            <p:nvPr/>
          </p:nvSpPr>
          <p:spPr bwMode="auto">
            <a:xfrm rot="21435692">
              <a:off x="-19045" y="216550"/>
              <a:ext cx="9163050" cy="649224"/>
            </a:xfrm>
            <a:custGeom>
              <a:avLst>
                <a:gd name="A1" fmla="val 0"/>
                <a:gd name="A2" fmla="val 0"/>
                <a:gd name="A3" fmla="val 0"/>
                <a:gd name="A4" fmla="val 0"/>
                <a:gd name="A5" fmla="val 0"/>
                <a:gd name="A6" fmla="val 0"/>
                <a:gd name="A7" fmla="val 0"/>
                <a:gd name="A8" fmla="val 0"/>
              </a:avLst>
              <a:gdLst/>
              <a:ahLst/>
              <a:cxnLst>
                <a:cxn ang="0">
                  <a:pos x="0" y="966"/>
                </a:cxn>
                <a:cxn ang="0">
                  <a:pos x="1608" y="282"/>
                </a:cxn>
                <a:cxn ang="0">
                  <a:pos x="4110" y="1008"/>
                </a:cxn>
                <a:cxn ang="0">
                  <a:pos x="5772" y="0"/>
                </a:cxn>
              </a:cxnLst>
              <a:rect l="0" t="0" r="0" b="0"/>
              <a:pathLst>
                <a:path w="5772" h="1055">
                  <a:moveTo>
                    <a:pt x="0" y="966"/>
                  </a:moveTo>
                  <a:cubicBezTo>
                    <a:pt x="282" y="738"/>
                    <a:pt x="923" y="275"/>
                    <a:pt x="1608" y="282"/>
                  </a:cubicBezTo>
                  <a:cubicBezTo>
                    <a:pt x="2293" y="289"/>
                    <a:pt x="3416" y="1055"/>
                    <a:pt x="4110" y="1008"/>
                  </a:cubicBezTo>
                  <a:cubicBezTo>
                    <a:pt x="4804" y="961"/>
                    <a:pt x="5426" y="210"/>
                    <a:pt x="5772" y="0"/>
                  </a:cubicBezTo>
                </a:path>
              </a:pathLst>
            </a:custGeom>
            <a:noFill/>
            <a:ln w="10795" cap="flat" cmpd="sng" algn="ctr">
              <a:gradFill>
                <a:gsLst>
                  <a:gs pos="74000">
                    <a:schemeClr val="accent3">
                      <a:shade val="75000"/>
                    </a:schemeClr>
                  </a:gs>
                  <a:gs pos="86000">
                    <a:schemeClr val="tx1">
                      <a:alpha val="29000"/>
                    </a:schemeClr>
                  </a:gs>
                  <a:gs pos="16000">
                    <a:schemeClr val="accent2">
                      <a:shade val="75000"/>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sp>
          <p:nvSpPr>
            <p:cNvPr id="13" name="Freeform 12"/>
            <p:cNvSpPr>
              <a:spLocks/>
            </p:cNvSpPr>
            <p:nvPr/>
          </p:nvSpPr>
          <p:spPr bwMode="auto">
            <a:xfrm rot="21435692">
              <a:off x="-14309" y="290003"/>
              <a:ext cx="9175812" cy="530352"/>
            </a:xfrm>
            <a:custGeom>
              <a:avLst>
                <a:gd name="A1" fmla="val 0"/>
                <a:gd name="A2" fmla="val 0"/>
                <a:gd name="A3" fmla="val 0"/>
                <a:gd name="A4" fmla="val 0"/>
                <a:gd name="A5" fmla="val 0"/>
                <a:gd name="A6" fmla="val 0"/>
                <a:gd name="A7" fmla="val 0"/>
                <a:gd name="A8" fmla="val 0"/>
              </a:avLst>
              <a:gdLst/>
              <a:ahLst/>
              <a:cxnLst>
                <a:cxn ang="0">
                  <a:pos x="0" y="732"/>
                </a:cxn>
                <a:cxn ang="0">
                  <a:pos x="1638" y="228"/>
                </a:cxn>
                <a:cxn ang="0">
                  <a:pos x="4122" y="816"/>
                </a:cxn>
                <a:cxn ang="0">
                  <a:pos x="5766" y="0"/>
                </a:cxn>
              </a:cxnLst>
              <a:rect l="0" t="0" r="0" b="0"/>
              <a:pathLst>
                <a:path w="5766" h="854">
                  <a:moveTo>
                    <a:pt x="0" y="732"/>
                  </a:moveTo>
                  <a:cubicBezTo>
                    <a:pt x="273" y="647"/>
                    <a:pt x="951" y="214"/>
                    <a:pt x="1638" y="228"/>
                  </a:cubicBezTo>
                  <a:cubicBezTo>
                    <a:pt x="2325" y="242"/>
                    <a:pt x="3434" y="854"/>
                    <a:pt x="4122" y="816"/>
                  </a:cubicBezTo>
                  <a:cubicBezTo>
                    <a:pt x="4810" y="778"/>
                    <a:pt x="5424" y="170"/>
                    <a:pt x="5766" y="0"/>
                  </a:cubicBezTo>
                </a:path>
              </a:pathLst>
            </a:custGeom>
            <a:noFill/>
            <a:ln w="9525" cap="flat" cmpd="sng" algn="ctr">
              <a:gradFill>
                <a:gsLst>
                  <a:gs pos="74000">
                    <a:schemeClr val="accent4"/>
                  </a:gs>
                  <a:gs pos="44000">
                    <a:schemeClr val="accent1"/>
                  </a:gs>
                  <a:gs pos="33000">
                    <a:schemeClr val="accent2">
                      <a:alpha val="56000"/>
                    </a:schemeClr>
                  </a:gs>
                </a:gsLst>
                <a:lin ang="5400000" scaled="1"/>
              </a:gradFill>
              <a:prstDash val="solid"/>
              <a:round/>
              <a:headEnd type="none" w="med" len="med"/>
              <a:tailEnd type="none" w="med" len="med"/>
            </a:ln>
            <a:effectLst/>
          </p:spPr>
          <p:txBody>
            <a:bodyPr/>
            <a:lstStyle/>
            <a:p>
              <a:pPr fontAlgn="auto">
                <a:spcBef>
                  <a:spcPts val="0"/>
                </a:spcBef>
                <a:spcAft>
                  <a:spcPts val="0"/>
                </a:spcAft>
                <a:defRPr/>
              </a:pPr>
              <a:endParaRPr lang="en-US">
                <a:latin typeface="+mn-lt"/>
              </a:endParaRPr>
            </a:p>
          </p:txBody>
        </p:sp>
      </p:grpSp>
    </p:spTree>
  </p:cSld>
  <p:clrMap bg1="lt1" tx1="dk1" bg2="lt2" tx2="dk2" accent1="accent1" accent2="accent2" accent3="accent3" accent4="accent4" accent5="accent5" accent6="accent6" hlink="hlink" folHlink="folHlink"/>
  <p:sldLayoutIdLst>
    <p:sldLayoutId id="2147483781" r:id="rId1"/>
    <p:sldLayoutId id="2147483773" r:id="rId2"/>
    <p:sldLayoutId id="2147483782" r:id="rId3"/>
    <p:sldLayoutId id="2147483774" r:id="rId4"/>
    <p:sldLayoutId id="2147483775" r:id="rId5"/>
    <p:sldLayoutId id="2147483776" r:id="rId6"/>
    <p:sldLayoutId id="2147483777" r:id="rId7"/>
    <p:sldLayoutId id="2147483778" r:id="rId8"/>
    <p:sldLayoutId id="2147483783" r:id="rId9"/>
    <p:sldLayoutId id="2147483779" r:id="rId10"/>
    <p:sldLayoutId id="2147483780" r:id="rId11"/>
  </p:sldLayoutIdLst>
  <p:txStyles>
    <p:titleStyle>
      <a:lvl1pPr algn="l" rtl="0" eaLnBrk="0" fontAlgn="base" hangingPunct="0">
        <a:spcBef>
          <a:spcPct val="0"/>
        </a:spcBef>
        <a:spcAft>
          <a:spcPct val="0"/>
        </a:spcAft>
        <a:defRPr sz="5000" kern="1200">
          <a:solidFill>
            <a:schemeClr val="tx2"/>
          </a:solidFill>
          <a:latin typeface="+mj-lt"/>
          <a:ea typeface="+mj-ea"/>
          <a:cs typeface="+mj-cs"/>
        </a:defRPr>
      </a:lvl1pPr>
      <a:lvl2pPr algn="l" rtl="0" eaLnBrk="0" fontAlgn="base" hangingPunct="0">
        <a:spcBef>
          <a:spcPct val="0"/>
        </a:spcBef>
        <a:spcAft>
          <a:spcPct val="0"/>
        </a:spcAft>
        <a:defRPr sz="5000">
          <a:solidFill>
            <a:schemeClr val="tx2"/>
          </a:solidFill>
          <a:latin typeface="Calibri" pitchFamily="34" charset="0"/>
        </a:defRPr>
      </a:lvl2pPr>
      <a:lvl3pPr algn="l" rtl="0" eaLnBrk="0" fontAlgn="base" hangingPunct="0">
        <a:spcBef>
          <a:spcPct val="0"/>
        </a:spcBef>
        <a:spcAft>
          <a:spcPct val="0"/>
        </a:spcAft>
        <a:defRPr sz="5000">
          <a:solidFill>
            <a:schemeClr val="tx2"/>
          </a:solidFill>
          <a:latin typeface="Calibri" pitchFamily="34" charset="0"/>
        </a:defRPr>
      </a:lvl3pPr>
      <a:lvl4pPr algn="l" rtl="0" eaLnBrk="0" fontAlgn="base" hangingPunct="0">
        <a:spcBef>
          <a:spcPct val="0"/>
        </a:spcBef>
        <a:spcAft>
          <a:spcPct val="0"/>
        </a:spcAft>
        <a:defRPr sz="5000">
          <a:solidFill>
            <a:schemeClr val="tx2"/>
          </a:solidFill>
          <a:latin typeface="Calibri" pitchFamily="34" charset="0"/>
        </a:defRPr>
      </a:lvl4pPr>
      <a:lvl5pPr algn="l" rtl="0" eaLnBrk="0" fontAlgn="base" hangingPunct="0">
        <a:spcBef>
          <a:spcPct val="0"/>
        </a:spcBef>
        <a:spcAft>
          <a:spcPct val="0"/>
        </a:spcAft>
        <a:defRPr sz="5000">
          <a:solidFill>
            <a:schemeClr val="tx2"/>
          </a:solidFill>
          <a:latin typeface="Calibri" pitchFamily="34" charset="0"/>
        </a:defRPr>
      </a:lvl5pPr>
      <a:lvl6pPr marL="457200" algn="l" rtl="0" fontAlgn="base">
        <a:spcBef>
          <a:spcPct val="0"/>
        </a:spcBef>
        <a:spcAft>
          <a:spcPct val="0"/>
        </a:spcAft>
        <a:defRPr sz="5000">
          <a:solidFill>
            <a:schemeClr val="tx2"/>
          </a:solidFill>
          <a:latin typeface="Calibri" pitchFamily="34" charset="0"/>
        </a:defRPr>
      </a:lvl6pPr>
      <a:lvl7pPr marL="914400" algn="l" rtl="0" fontAlgn="base">
        <a:spcBef>
          <a:spcPct val="0"/>
        </a:spcBef>
        <a:spcAft>
          <a:spcPct val="0"/>
        </a:spcAft>
        <a:defRPr sz="5000">
          <a:solidFill>
            <a:schemeClr val="tx2"/>
          </a:solidFill>
          <a:latin typeface="Calibri" pitchFamily="34" charset="0"/>
        </a:defRPr>
      </a:lvl7pPr>
      <a:lvl8pPr marL="1371600" algn="l" rtl="0" fontAlgn="base">
        <a:spcBef>
          <a:spcPct val="0"/>
        </a:spcBef>
        <a:spcAft>
          <a:spcPct val="0"/>
        </a:spcAft>
        <a:defRPr sz="5000">
          <a:solidFill>
            <a:schemeClr val="tx2"/>
          </a:solidFill>
          <a:latin typeface="Calibri" pitchFamily="34" charset="0"/>
        </a:defRPr>
      </a:lvl8pPr>
      <a:lvl9pPr marL="1828800" algn="l" rtl="0" fontAlgn="base">
        <a:spcBef>
          <a:spcPct val="0"/>
        </a:spcBef>
        <a:spcAft>
          <a:spcPct val="0"/>
        </a:spcAft>
        <a:defRPr sz="5000">
          <a:solidFill>
            <a:schemeClr val="tx2"/>
          </a:solidFill>
          <a:latin typeface="Calibri" pitchFamily="34" charset="0"/>
        </a:defRPr>
      </a:lvl9pPr>
    </p:titleStyle>
    <p:bodyStyle>
      <a:lvl1pPr marL="273050" indent="-273050" algn="l" rtl="0" eaLnBrk="0" fontAlgn="base" hangingPunct="0">
        <a:spcBef>
          <a:spcPct val="20000"/>
        </a:spcBef>
        <a:spcAft>
          <a:spcPct val="0"/>
        </a:spcAft>
        <a:buClr>
          <a:srgbClr val="0BD0D9"/>
        </a:buClr>
        <a:buSzPct val="95000"/>
        <a:buFont typeface="Wingdings 2" pitchFamily="18" charset="2"/>
        <a:buChar char=""/>
        <a:defRPr sz="2600" kern="1200">
          <a:solidFill>
            <a:schemeClr val="tx1"/>
          </a:solidFill>
          <a:latin typeface="+mn-lt"/>
          <a:ea typeface="+mn-ea"/>
          <a:cs typeface="+mn-cs"/>
        </a:defRPr>
      </a:lvl1pPr>
      <a:lvl2pPr marL="639763" indent="-246063" algn="l" rtl="0" eaLnBrk="0" fontAlgn="base" hangingPunct="0">
        <a:spcBef>
          <a:spcPct val="20000"/>
        </a:spcBef>
        <a:spcAft>
          <a:spcPct val="0"/>
        </a:spcAft>
        <a:buClr>
          <a:schemeClr val="accent1"/>
        </a:buClr>
        <a:buSzPct val="85000"/>
        <a:buFont typeface="Wingdings 2" pitchFamily="18" charset="2"/>
        <a:buChar char=""/>
        <a:defRPr sz="2400" kern="1200">
          <a:solidFill>
            <a:schemeClr val="tx1"/>
          </a:solidFill>
          <a:latin typeface="+mn-lt"/>
          <a:ea typeface="+mn-ea"/>
          <a:cs typeface="+mn-cs"/>
        </a:defRPr>
      </a:lvl2pPr>
      <a:lvl3pPr marL="914400" indent="-246063" algn="l" rtl="0" eaLnBrk="0" fontAlgn="base" hangingPunct="0">
        <a:spcBef>
          <a:spcPct val="20000"/>
        </a:spcBef>
        <a:spcAft>
          <a:spcPct val="0"/>
        </a:spcAft>
        <a:buClr>
          <a:schemeClr val="accent2"/>
        </a:buClr>
        <a:buSzPct val="70000"/>
        <a:buFont typeface="Wingdings 2" pitchFamily="18" charset="2"/>
        <a:buChar char=""/>
        <a:defRPr sz="2100" kern="1200">
          <a:solidFill>
            <a:schemeClr val="tx1"/>
          </a:solidFill>
          <a:latin typeface="+mn-lt"/>
          <a:ea typeface="+mn-ea"/>
          <a:cs typeface="+mn-cs"/>
        </a:defRPr>
      </a:lvl3pPr>
      <a:lvl4pPr marL="1187450" indent="-209550" algn="l" rtl="0" eaLnBrk="0" fontAlgn="base" hangingPunct="0">
        <a:spcBef>
          <a:spcPct val="20000"/>
        </a:spcBef>
        <a:spcAft>
          <a:spcPct val="0"/>
        </a:spcAft>
        <a:buClr>
          <a:srgbClr val="0BD0D9"/>
        </a:buClr>
        <a:buSzPct val="65000"/>
        <a:buFont typeface="Wingdings 2" pitchFamily="18" charset="2"/>
        <a:buChar char=""/>
        <a:defRPr sz="2000" kern="1200">
          <a:solidFill>
            <a:schemeClr val="tx1"/>
          </a:solidFill>
          <a:latin typeface="+mn-lt"/>
          <a:ea typeface="+mn-ea"/>
          <a:cs typeface="+mn-cs"/>
        </a:defRPr>
      </a:lvl4pPr>
      <a:lvl5pPr marL="1462088" indent="-209550" algn="l" rtl="0" eaLnBrk="0" fontAlgn="base" hangingPunct="0">
        <a:spcBef>
          <a:spcPct val="20000"/>
        </a:spcBef>
        <a:spcAft>
          <a:spcPct val="0"/>
        </a:spcAft>
        <a:buClr>
          <a:srgbClr val="10CF9B"/>
        </a:buClr>
        <a:buSzPct val="65000"/>
        <a:buFont typeface="Wingdings 2" pitchFamily="18" charset="2"/>
        <a:buChar char=""/>
        <a:defRPr sz="2000" kern="1200">
          <a:solidFill>
            <a:schemeClr val="tx1"/>
          </a:solidFill>
          <a:latin typeface="+mn-lt"/>
          <a:ea typeface="+mn-ea"/>
          <a:cs typeface="+mn-cs"/>
        </a:defRPr>
      </a:lvl5pPr>
      <a:lvl6pPr marL="1737360" indent="-210312" algn="l" rtl="0" eaLnBrk="1" latinLnBrk="0" hangingPunct="1">
        <a:spcBef>
          <a:spcPct val="20000"/>
        </a:spcBef>
        <a:buClr>
          <a:schemeClr val="accent5"/>
        </a:buClr>
        <a:buSzPct val="80000"/>
        <a:buFont typeface="Wingdings 2"/>
        <a:buChar char=""/>
        <a:defRPr kumimoji="0" sz="1800" kern="1200">
          <a:solidFill>
            <a:schemeClr val="tx1"/>
          </a:solidFill>
          <a:latin typeface="+mn-lt"/>
          <a:ea typeface="+mn-ea"/>
          <a:cs typeface="+mn-cs"/>
        </a:defRPr>
      </a:lvl6pPr>
      <a:lvl7pPr marL="1920240" indent="-182880" algn="l" rtl="0" eaLnBrk="1" latinLnBrk="0" hangingPunct="1">
        <a:spcBef>
          <a:spcPct val="20000"/>
        </a:spcBef>
        <a:buClr>
          <a:schemeClr val="accent6"/>
        </a:buClr>
        <a:buSzPct val="80000"/>
        <a:buFont typeface="Wingdings 2"/>
        <a:buChar char=""/>
        <a:defRPr kumimoji="0" sz="1600" kern="1200" baseline="0">
          <a:solidFill>
            <a:schemeClr val="tx1"/>
          </a:solidFill>
          <a:latin typeface="+mn-lt"/>
          <a:ea typeface="+mn-ea"/>
          <a:cs typeface="+mn-cs"/>
        </a:defRPr>
      </a:lvl7pPr>
      <a:lvl8pPr marL="2194560" indent="-182880" algn="l" rtl="0" eaLnBrk="1" latinLnBrk="0" hangingPunct="1">
        <a:spcBef>
          <a:spcPct val="20000"/>
        </a:spcBef>
        <a:buClr>
          <a:schemeClr val="tx2"/>
        </a:buClr>
        <a:buChar char="•"/>
        <a:defRPr kumimoji="0" sz="1600" kern="1200">
          <a:solidFill>
            <a:schemeClr val="tx1"/>
          </a:solidFill>
          <a:latin typeface="+mn-lt"/>
          <a:ea typeface="+mn-ea"/>
          <a:cs typeface="+mn-cs"/>
        </a:defRPr>
      </a:lvl8pPr>
      <a:lvl9pPr marL="2468880" indent="-182880" algn="l" rtl="0" eaLnBrk="1" latinLnBrk="0" hangingPunct="1">
        <a:spcBef>
          <a:spcPct val="20000"/>
        </a:spcBef>
        <a:buClr>
          <a:schemeClr val="tx2"/>
        </a:buClr>
        <a:buFontTx/>
        <a:buChar char="•"/>
        <a:defRPr kumimoji="0" sz="1400" kern="1200" baseline="0">
          <a:solidFill>
            <a:schemeClr val="tx1"/>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0.jpe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oleObject" Target="../embeddings/Microsoft_Office_Excel_97-2003_Worksheet1.xls"/><Relationship Id="rId2" Type="http://schemas.openxmlformats.org/officeDocument/2006/relationships/slideLayout" Target="../slideLayouts/slideLayout2.xml"/><Relationship Id="rId1" Type="http://schemas.openxmlformats.org/officeDocument/2006/relationships/vmlDrawing" Target="../drawings/vmlDrawing1.vml"/></Relationships>
</file>

<file path=ppt/slides/_rels/slide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1.xml"/><Relationship Id="rId1" Type="http://schemas.openxmlformats.org/officeDocument/2006/relationships/slideLayout" Target="../slideLayouts/slideLayout2.xml"/><Relationship Id="rId4" Type="http://schemas.openxmlformats.org/officeDocument/2006/relationships/image" Target="../media/image24.jpeg"/></Relationships>
</file>

<file path=ppt/slides/_rels/slide19.xml.rels><?xml version="1.0" encoding="UTF-8" standalone="yes"?>
<Relationships xmlns="http://schemas.openxmlformats.org/package/2006/relationships"><Relationship Id="rId3" Type="http://schemas.openxmlformats.org/officeDocument/2006/relationships/image" Target="../media/image23.jpe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3" Type="http://schemas.openxmlformats.org/officeDocument/2006/relationships/image" Target="../media/image25.jpe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4.jpeg"/><Relationship Id="rId5" Type="http://schemas.openxmlformats.org/officeDocument/2006/relationships/hyperlink" Target="http://escapefromindia.files.wordpress.com/2007/12/chennaikid.jpg" TargetMode="External"/><Relationship Id="rId4" Type="http://schemas.openxmlformats.org/officeDocument/2006/relationships/image" Target="../media/image11.jpeg"/></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image" Target="../media/image26.jpeg"/><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3" Type="http://schemas.openxmlformats.org/officeDocument/2006/relationships/image" Target="../media/image26.jpeg"/><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2" Type="http://schemas.openxmlformats.org/officeDocument/2006/relationships/image" Target="../media/image27.jpeg"/><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escapefromindia.files.wordpress.com/2007/12/chennaikid.jpg" TargetMode="External"/><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escapefromindia.files.wordpress.com/2007/12/chennaikid.jpg" TargetMode="External"/><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18.xml"/><Relationship Id="rId1" Type="http://schemas.openxmlformats.org/officeDocument/2006/relationships/slideLayout" Target="../slideLayouts/slideLayout2.xml"/><Relationship Id="rId6" Type="http://schemas.openxmlformats.org/officeDocument/2006/relationships/image" Target="../media/image13.jpeg"/><Relationship Id="rId5" Type="http://schemas.openxmlformats.org/officeDocument/2006/relationships/image" Target="../media/image12.jpeg"/><Relationship Id="rId4" Type="http://schemas.openxmlformats.org/officeDocument/2006/relationships/image" Target="../media/image10.jpeg"/></Relationships>
</file>

<file path=ppt/slides/_rels/slide3.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3" Type="http://schemas.openxmlformats.org/officeDocument/2006/relationships/oleObject" Target="../embeddings/Microsoft_Office_Excel_97-2003_Worksheet2.xls"/><Relationship Id="rId2" Type="http://schemas.openxmlformats.org/officeDocument/2006/relationships/slideLayout" Target="../slideLayouts/slideLayout2.xml"/><Relationship Id="rId1" Type="http://schemas.openxmlformats.org/officeDocument/2006/relationships/vmlDrawing" Target="../drawings/vmlDrawing2.v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hyperlink" Target="http://images.google.com/imgres?imgurl=http://www.hegel.net/en/gif/history-e.gif&amp;imgrefurl=http://www.hegel.net/en/e-poster.htm&amp;usg=__Eif-se0bBIiyLs-Aq3kA-Te9WRs=&amp;h=710&amp;w=622&amp;sz=33&amp;hl=en&amp;start=19&amp;um=1&amp;tbnid=R7MYnOFIz31wGM:&amp;tbnh=140&amp;tbnw=123&amp;prev=/images?q=history&amp;hl=en&amp;rlz=1T4GZEZ_en-GB&amp;sa=N&amp;um=1" TargetMode="External"/><Relationship Id="rId2" Type="http://schemas.openxmlformats.org/officeDocument/2006/relationships/notesSlide" Target="../notesSlides/notesSlide2.xml"/><Relationship Id="rId1" Type="http://schemas.openxmlformats.org/officeDocument/2006/relationships/slideLayout" Target="../slideLayouts/slideLayout2.xml"/><Relationship Id="rId6" Type="http://schemas.openxmlformats.org/officeDocument/2006/relationships/image" Target="../media/image5.jpeg"/><Relationship Id="rId5" Type="http://schemas.openxmlformats.org/officeDocument/2006/relationships/hyperlink" Target="http://images.google.com/imgres?imgurl=http://www.sscnet.ucla.edu/southasia/History/history.jpg&amp;imgrefurl=http://www.sscnet.ucla.edu/southasia/History/mainhist.html&amp;usg=__PBtWZtHyIw4YKfIG_6dqXOH2wgw=&amp;h=366&amp;w=400&amp;sz=64&amp;hl=en&amp;start=7&amp;um=1&amp;tbnid=7VcsqHhxFjqutM:&amp;tbnh=113&amp;tbnw=124&amp;prev=/images?q=history&amp;hl=en&amp;rlz=1T4GZEZ_en-GB&amp;sa=N&amp;um=1" TargetMode="External"/><Relationship Id="rId4" Type="http://schemas.openxmlformats.org/officeDocument/2006/relationships/image" Target="../media/image4.jpeg"/></Relationships>
</file>

<file path=ppt/slides/_rels/slide40.xml.rels><?xml version="1.0" encoding="UTF-8" standalone="yes"?>
<Relationships xmlns="http://schemas.openxmlformats.org/package/2006/relationships"><Relationship Id="rId2" Type="http://schemas.openxmlformats.org/officeDocument/2006/relationships/image" Target="../media/image25.jpeg"/><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3" Type="http://schemas.openxmlformats.org/officeDocument/2006/relationships/image" Target="../media/image30.jpeg"/><Relationship Id="rId2" Type="http://schemas.openxmlformats.org/officeDocument/2006/relationships/notesSlide" Target="../notesSlides/notesSlide27.xml"/><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31.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3" Type="http://schemas.openxmlformats.org/officeDocument/2006/relationships/image" Target="../media/image33.jpeg"/><Relationship Id="rId2" Type="http://schemas.openxmlformats.org/officeDocument/2006/relationships/notesSlide" Target="../notesSlides/notesSlide29.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image" Target="../media/image8.jpeg"/><Relationship Id="rId7" Type="http://schemas.openxmlformats.org/officeDocument/2006/relationships/image" Target="../media/image12.jpeg"/><Relationship Id="rId12" Type="http://schemas.openxmlformats.org/officeDocument/2006/relationships/image" Target="../media/image15.jpeg"/><Relationship Id="rId2" Type="http://schemas.openxmlformats.org/officeDocument/2006/relationships/image" Target="../media/image7.jpeg"/><Relationship Id="rId1" Type="http://schemas.openxmlformats.org/officeDocument/2006/relationships/slideLayout" Target="../slideLayouts/slideLayout7.xml"/><Relationship Id="rId6" Type="http://schemas.openxmlformats.org/officeDocument/2006/relationships/image" Target="../media/image11.jpeg"/><Relationship Id="rId11" Type="http://schemas.openxmlformats.org/officeDocument/2006/relationships/hyperlink" Target="http://images.google.com/imgres?imgurl=http://www.indiadaily.org/images/india-workers22_26.jpg&amp;imgrefurl=http://pratyush.instablogs.com/entry/india-to-form-manpower-export-council-to-search-better-prospects-abroad-for-its-workers/&amp;usg=__naKihI-O2ThoHB5jlGEg-DVw3lo=&amp;h=322&amp;w=430&amp;sz=25&amp;hl=en&amp;start=3&amp;sig2=MLm-ImqJtJUQ8U8iQgvmhA&amp;um=1&amp;tbnid=aoCwp7UYDmxgUM:&amp;tbnh=94&amp;tbnw=126&amp;prev=/images?q=government+workers+in+india&amp;hl=en&amp;rlz=1T4GZEZ_en-GB&amp;um=1&amp;ei=obzcSenPBqTm6gPQ47GxDA" TargetMode="External"/><Relationship Id="rId5" Type="http://schemas.openxmlformats.org/officeDocument/2006/relationships/image" Target="../media/image10.jpeg"/><Relationship Id="rId10" Type="http://schemas.openxmlformats.org/officeDocument/2006/relationships/image" Target="../media/image14.jpeg"/><Relationship Id="rId4" Type="http://schemas.openxmlformats.org/officeDocument/2006/relationships/image" Target="../media/image9.jpeg"/><Relationship Id="rId9" Type="http://schemas.openxmlformats.org/officeDocument/2006/relationships/hyperlink" Target="http://escapefromindia.files.wordpress.com/2007/12/chennaikid.jpg" TargetMode="External"/></Relationships>
</file>

<file path=ppt/slides/_rels/slide7.xml.rels><?xml version="1.0" encoding="UTF-8" standalone="yes"?>
<Relationships xmlns="http://schemas.openxmlformats.org/package/2006/relationships"><Relationship Id="rId3" Type="http://schemas.openxmlformats.org/officeDocument/2006/relationships/image" Target="../media/image16.gif"/><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bg>
      <p:bgPr>
        <a:solidFill>
          <a:schemeClr val="tx1"/>
        </a:solidFill>
        <a:effectLst/>
      </p:bgPr>
    </p:bg>
    <p:spTree>
      <p:nvGrpSpPr>
        <p:cNvPr id="1" name=""/>
        <p:cNvGrpSpPr/>
        <p:nvPr/>
      </p:nvGrpSpPr>
      <p:grpSpPr>
        <a:xfrm>
          <a:off x="0" y="0"/>
          <a:ext cx="0" cy="0"/>
          <a:chOff x="0" y="0"/>
          <a:chExt cx="0" cy="0"/>
        </a:xfrm>
      </p:grpSpPr>
      <p:pic>
        <p:nvPicPr>
          <p:cNvPr id="7170" name="Picture 3" descr="http://www1.umn.edu/humanrts/edumat/IHRIP/circle/modules/module11_files/image005.gif"/>
          <p:cNvPicPr>
            <a:picLocks noChangeAspect="1" noChangeArrowheads="1"/>
          </p:cNvPicPr>
          <p:nvPr/>
        </p:nvPicPr>
        <p:blipFill>
          <a:blip r:embed="rId2"/>
          <a:srcRect/>
          <a:stretch>
            <a:fillRect/>
          </a:stretch>
        </p:blipFill>
        <p:spPr bwMode="auto">
          <a:xfrm>
            <a:off x="2895600" y="0"/>
            <a:ext cx="6248400" cy="6858000"/>
          </a:xfrm>
          <a:prstGeom prst="rect">
            <a:avLst/>
          </a:prstGeom>
          <a:noFill/>
          <a:ln w="9525">
            <a:noFill/>
            <a:miter lim="800000"/>
            <a:headEnd/>
            <a:tailEnd/>
          </a:ln>
        </p:spPr>
      </p:pic>
      <p:sp>
        <p:nvSpPr>
          <p:cNvPr id="7171" name="Subtitle 2"/>
          <p:cNvSpPr>
            <a:spLocks noGrp="1"/>
          </p:cNvSpPr>
          <p:nvPr>
            <p:ph type="subTitle" idx="1"/>
          </p:nvPr>
        </p:nvSpPr>
        <p:spPr>
          <a:xfrm>
            <a:off x="533400" y="4495800"/>
            <a:ext cx="3886200" cy="1219200"/>
          </a:xfrm>
          <a:solidFill>
            <a:schemeClr val="tx1"/>
          </a:solidFill>
        </p:spPr>
        <p:txBody>
          <a:bodyPr/>
          <a:lstStyle/>
          <a:p>
            <a:pPr marR="0" algn="ctr" eaLnBrk="1" hangingPunct="1"/>
            <a:r>
              <a:rPr lang="en-US" sz="2400" dirty="0" smtClean="0">
                <a:solidFill>
                  <a:schemeClr val="bg1"/>
                </a:solidFill>
                <a:latin typeface="Times New Roman" pitchFamily="18" charset="0"/>
                <a:cs typeface="Times New Roman" pitchFamily="18" charset="0"/>
              </a:rPr>
              <a:t>By Dr. </a:t>
            </a:r>
            <a:r>
              <a:rPr lang="en-US" sz="2400" dirty="0" err="1" smtClean="0">
                <a:solidFill>
                  <a:schemeClr val="bg1"/>
                </a:solidFill>
                <a:latin typeface="Times New Roman" pitchFamily="18" charset="0"/>
                <a:cs typeface="Times New Roman" pitchFamily="18" charset="0"/>
              </a:rPr>
              <a:t>Rakesh</a:t>
            </a:r>
            <a:r>
              <a:rPr lang="en-US" sz="2400" dirty="0" smtClean="0">
                <a:solidFill>
                  <a:schemeClr val="bg1"/>
                </a:solidFill>
                <a:latin typeface="Times New Roman" pitchFamily="18" charset="0"/>
                <a:cs typeface="Times New Roman" pitchFamily="18" charset="0"/>
              </a:rPr>
              <a:t> Kumar</a:t>
            </a:r>
          </a:p>
          <a:p>
            <a:pPr marR="0" algn="ctr" eaLnBrk="1" hangingPunct="1"/>
            <a:r>
              <a:rPr lang="en-US" sz="2400" dirty="0" smtClean="0">
                <a:solidFill>
                  <a:schemeClr val="bg1"/>
                </a:solidFill>
                <a:latin typeface="Times New Roman" pitchFamily="18" charset="0"/>
                <a:cs typeface="Times New Roman" pitchFamily="18" charset="0"/>
              </a:rPr>
              <a:t>Moderator- Dr. </a:t>
            </a:r>
            <a:r>
              <a:rPr lang="en-US" sz="2400" dirty="0" err="1" smtClean="0">
                <a:solidFill>
                  <a:schemeClr val="bg1"/>
                </a:solidFill>
                <a:latin typeface="Times New Roman" pitchFamily="18" charset="0"/>
                <a:cs typeface="Times New Roman" pitchFamily="18" charset="0"/>
              </a:rPr>
              <a:t>Sanam</a:t>
            </a:r>
            <a:r>
              <a:rPr lang="en-US" sz="2400" dirty="0" smtClean="0">
                <a:solidFill>
                  <a:schemeClr val="bg1"/>
                </a:solidFill>
                <a:latin typeface="Times New Roman" pitchFamily="18" charset="0"/>
                <a:cs typeface="Times New Roman" pitchFamily="18" charset="0"/>
              </a:rPr>
              <a:t> Anwar</a:t>
            </a:r>
          </a:p>
          <a:p>
            <a:pPr marR="0" algn="ctr" eaLnBrk="1" hangingPunct="1"/>
            <a:r>
              <a:rPr lang="en-US" sz="2400" dirty="0" smtClean="0">
                <a:solidFill>
                  <a:schemeClr val="bg1"/>
                </a:solidFill>
                <a:latin typeface="Times New Roman" pitchFamily="18" charset="0"/>
                <a:cs typeface="Times New Roman" pitchFamily="18" charset="0"/>
              </a:rPr>
              <a:t>                    </a:t>
            </a:r>
          </a:p>
        </p:txBody>
      </p:sp>
      <p:sp>
        <p:nvSpPr>
          <p:cNvPr id="2" name="Title 1"/>
          <p:cNvSpPr>
            <a:spLocks noGrp="1"/>
          </p:cNvSpPr>
          <p:nvPr>
            <p:ph type="ctrTitle"/>
          </p:nvPr>
        </p:nvSpPr>
        <p:spPr>
          <a:xfrm>
            <a:off x="0" y="685800"/>
            <a:ext cx="5257800" cy="1295400"/>
          </a:xfrm>
          <a:solidFill>
            <a:schemeClr val="tx1"/>
          </a:solidFill>
        </p:spPr>
        <p:txBody>
          <a:bodyPr/>
          <a:lstStyle/>
          <a:p>
            <a:pPr algn="ctr" eaLnBrk="1" hangingPunct="1">
              <a:defRPr/>
            </a:pPr>
            <a:r>
              <a:rPr lang="en-US" dirty="0" smtClean="0">
                <a:solidFill>
                  <a:srgbClr val="FFC000"/>
                </a:solidFill>
                <a:latin typeface="Times New Roman" pitchFamily="18" charset="0"/>
                <a:cs typeface="Times New Roman" pitchFamily="18" charset="0"/>
              </a:rPr>
              <a:t>Social Security</a:t>
            </a:r>
            <a:endParaRPr lang="en-US" dirty="0">
              <a:solidFill>
                <a:srgbClr val="FFC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81000" y="0"/>
            <a:ext cx="8229600" cy="609600"/>
          </a:xfrm>
        </p:spPr>
        <p:txBody>
          <a:bodyPr/>
          <a:lstStyle/>
          <a:p>
            <a:pPr algn="ctr"/>
            <a:r>
              <a:rPr lang="en-US" sz="2800" b="1" dirty="0" smtClean="0">
                <a:solidFill>
                  <a:srgbClr val="C00000"/>
                </a:solidFill>
                <a:latin typeface="Times New Roman" pitchFamily="18" charset="0"/>
                <a:cs typeface="Times New Roman" pitchFamily="18" charset="0"/>
              </a:rPr>
              <a:t>Social Assistance </a:t>
            </a:r>
            <a:r>
              <a:rPr lang="en-US" sz="2800" b="1" dirty="0" err="1" smtClean="0">
                <a:solidFill>
                  <a:srgbClr val="C00000"/>
                </a:solidFill>
                <a:latin typeface="Times New Roman" pitchFamily="18" charset="0"/>
                <a:cs typeface="Times New Roman" pitchFamily="18" charset="0"/>
              </a:rPr>
              <a:t>Programmes</a:t>
            </a:r>
            <a:endParaRPr lang="en-US" sz="2800" b="1" dirty="0" smtClean="0">
              <a:solidFill>
                <a:srgbClr val="C00000"/>
              </a:solidFill>
              <a:latin typeface="Times New Roman" pitchFamily="18" charset="0"/>
              <a:cs typeface="Times New Roman" pitchFamily="18" charset="0"/>
            </a:endParaRPr>
          </a:p>
        </p:txBody>
      </p:sp>
      <p:sp>
        <p:nvSpPr>
          <p:cNvPr id="14339" name="Content Placeholder 2"/>
          <p:cNvSpPr>
            <a:spLocks noGrp="1"/>
          </p:cNvSpPr>
          <p:nvPr>
            <p:ph idx="1"/>
          </p:nvPr>
        </p:nvSpPr>
        <p:spPr>
          <a:xfrm>
            <a:off x="381000" y="762000"/>
            <a:ext cx="8458200" cy="6324600"/>
          </a:xfrm>
        </p:spPr>
        <p:txBody>
          <a:bodyPr/>
          <a:lstStyle/>
          <a:p>
            <a:r>
              <a:rPr lang="en-US" sz="2400" b="1" dirty="0" smtClean="0">
                <a:latin typeface="Times New Roman" pitchFamily="18" charset="0"/>
                <a:cs typeface="Times New Roman" pitchFamily="18" charset="0"/>
              </a:rPr>
              <a:t>Entitlement Feeding </a:t>
            </a:r>
            <a:r>
              <a:rPr lang="en-US" sz="2400" b="1" dirty="0" err="1" smtClean="0">
                <a:latin typeface="Times New Roman" pitchFamily="18" charset="0"/>
                <a:cs typeface="Times New Roman" pitchFamily="18" charset="0"/>
              </a:rPr>
              <a:t>Programmes</a:t>
            </a:r>
            <a:endParaRPr lang="en-US" sz="2400" b="1"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Integrated Child Development Services</a:t>
            </a:r>
          </a:p>
          <a:p>
            <a:pPr lvl="1"/>
            <a:r>
              <a:rPr lang="en-US" dirty="0" smtClean="0">
                <a:latin typeface="Times New Roman" pitchFamily="18" charset="0"/>
                <a:cs typeface="Times New Roman" pitchFamily="18" charset="0"/>
              </a:rPr>
              <a:t>Mid Day Meal Scheme</a:t>
            </a:r>
          </a:p>
          <a:p>
            <a:pPr lvl="1"/>
            <a:endParaRPr lang="en-US"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Food Subsidy </a:t>
            </a:r>
            <a:r>
              <a:rPr lang="en-US" sz="2400" b="1" dirty="0" err="1" smtClean="0">
                <a:latin typeface="Times New Roman" pitchFamily="18" charset="0"/>
                <a:cs typeface="Times New Roman" pitchFamily="18" charset="0"/>
              </a:rPr>
              <a:t>Programmes</a:t>
            </a:r>
            <a:endParaRPr lang="en-US" sz="2400" b="1"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Targeted Public Distribution System</a:t>
            </a:r>
          </a:p>
          <a:p>
            <a:pPr lvl="1"/>
            <a:r>
              <a:rPr lang="en-US" dirty="0" err="1" smtClean="0">
                <a:latin typeface="Times New Roman" pitchFamily="18" charset="0"/>
                <a:cs typeface="Times New Roman" pitchFamily="18" charset="0"/>
              </a:rPr>
              <a:t>Antodaya</a:t>
            </a:r>
            <a:r>
              <a:rPr lang="en-US" dirty="0" smtClean="0">
                <a:latin typeface="Times New Roman" pitchFamily="18" charset="0"/>
                <a:cs typeface="Times New Roman" pitchFamily="18" charset="0"/>
              </a:rPr>
              <a:t> Anna </a:t>
            </a:r>
            <a:r>
              <a:rPr lang="en-US" dirty="0" err="1" smtClean="0">
                <a:latin typeface="Times New Roman" pitchFamily="18" charset="0"/>
                <a:cs typeface="Times New Roman" pitchFamily="18" charset="0"/>
              </a:rPr>
              <a:t>Yojana</a:t>
            </a:r>
            <a:endParaRPr lang="en-US"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Annapurna </a:t>
            </a:r>
            <a:r>
              <a:rPr lang="en-US" dirty="0" err="1" smtClean="0">
                <a:latin typeface="Times New Roman" pitchFamily="18" charset="0"/>
                <a:cs typeface="Times New Roman" pitchFamily="18" charset="0"/>
              </a:rPr>
              <a:t>Yojana</a:t>
            </a:r>
            <a:endParaRPr lang="en-US" dirty="0" smtClean="0">
              <a:latin typeface="Times New Roman" pitchFamily="18" charset="0"/>
              <a:cs typeface="Times New Roman" pitchFamily="18" charset="0"/>
            </a:endParaRPr>
          </a:p>
          <a:p>
            <a:pPr lvl="1"/>
            <a:endParaRPr lang="en-US"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Employment </a:t>
            </a:r>
            <a:r>
              <a:rPr lang="en-US" sz="2400" b="1" dirty="0" err="1" smtClean="0">
                <a:latin typeface="Times New Roman" pitchFamily="18" charset="0"/>
                <a:cs typeface="Times New Roman" pitchFamily="18" charset="0"/>
              </a:rPr>
              <a:t>Programmes</a:t>
            </a:r>
            <a:endParaRPr lang="en-US" sz="2400" b="1" dirty="0" smtClean="0">
              <a:latin typeface="Times New Roman" pitchFamily="18" charset="0"/>
              <a:cs typeface="Times New Roman" pitchFamily="18" charset="0"/>
            </a:endParaRPr>
          </a:p>
          <a:p>
            <a:pPr lvl="1"/>
            <a:r>
              <a:rPr lang="en-US" dirty="0" err="1" smtClean="0">
                <a:latin typeface="Times New Roman" pitchFamily="18" charset="0"/>
                <a:cs typeface="Times New Roman" pitchFamily="18" charset="0"/>
              </a:rPr>
              <a:t>Sampoorna</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Gramin</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Rojgar</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Yojana</a:t>
            </a:r>
            <a:endParaRPr lang="en-US"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National Rural Employment Guarantee scheme (2005)</a:t>
            </a:r>
          </a:p>
          <a:p>
            <a:r>
              <a:rPr lang="en-US" sz="2400" b="1" dirty="0" smtClean="0">
                <a:latin typeface="Times New Roman" pitchFamily="18" charset="0"/>
                <a:cs typeface="Times New Roman" pitchFamily="18" charset="0"/>
              </a:rPr>
              <a:t>National Social Assistance </a:t>
            </a:r>
            <a:r>
              <a:rPr lang="en-US" sz="2400" b="1" dirty="0" err="1" smtClean="0">
                <a:latin typeface="Times New Roman" pitchFamily="18" charset="0"/>
                <a:cs typeface="Times New Roman" pitchFamily="18" charset="0"/>
              </a:rPr>
              <a:t>Programme</a:t>
            </a:r>
            <a:r>
              <a:rPr lang="en-US" sz="2400" b="1" dirty="0" smtClean="0">
                <a:latin typeface="Times New Roman" pitchFamily="18" charset="0"/>
                <a:cs typeface="Times New Roman" pitchFamily="18" charset="0"/>
              </a:rPr>
              <a:t> (1995)</a:t>
            </a:r>
            <a:r>
              <a:rPr lang="en-US" sz="2400" dirty="0" smtClean="0">
                <a:latin typeface="Times New Roman" pitchFamily="18" charset="0"/>
                <a:cs typeface="Times New Roman" pitchFamily="18" charset="0"/>
              </a:rPr>
              <a:t> </a:t>
            </a:r>
          </a:p>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p:txBody>
      </p:sp>
      <p:pic>
        <p:nvPicPr>
          <p:cNvPr id="48130" name="Picture 2" descr="http://www.thehindubusinessline.com/2006/06/04/images/2006060402800101.jpg"/>
          <p:cNvPicPr>
            <a:picLocks noChangeAspect="1" noChangeArrowheads="1"/>
          </p:cNvPicPr>
          <p:nvPr/>
        </p:nvPicPr>
        <p:blipFill>
          <a:blip r:embed="rId3"/>
          <a:srcRect/>
          <a:stretch>
            <a:fillRect/>
          </a:stretch>
        </p:blipFill>
        <p:spPr bwMode="auto">
          <a:xfrm>
            <a:off x="6705600" y="701675"/>
            <a:ext cx="2374900" cy="2498725"/>
          </a:xfrm>
          <a:prstGeom prst="rect">
            <a:avLst/>
          </a:prstGeom>
          <a:noFill/>
        </p:spPr>
      </p:pic>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show="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sz="2800" b="1" dirty="0" smtClean="0">
                <a:solidFill>
                  <a:srgbClr val="C00000"/>
                </a:solidFill>
                <a:latin typeface="Times New Roman" pitchFamily="18" charset="0"/>
                <a:cs typeface="Times New Roman" pitchFamily="18" charset="0"/>
              </a:rPr>
              <a:t>Social Assistance </a:t>
            </a:r>
            <a:r>
              <a:rPr lang="en-US" sz="2800" b="1" dirty="0" err="1" smtClean="0">
                <a:solidFill>
                  <a:srgbClr val="C00000"/>
                </a:solidFill>
                <a:latin typeface="Times New Roman" pitchFamily="18" charset="0"/>
                <a:cs typeface="Times New Roman" pitchFamily="18" charset="0"/>
              </a:rPr>
              <a:t>Programmes</a:t>
            </a:r>
            <a:endParaRPr lang="en-US" sz="2800"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0" y="762001"/>
            <a:ext cx="8991600" cy="5562600"/>
          </a:xfrm>
        </p:spPr>
        <p:txBody>
          <a:bodyPr/>
          <a:lstStyle/>
          <a:p>
            <a:pPr>
              <a:buNone/>
            </a:pPr>
            <a:r>
              <a:rPr lang="en-US" sz="2400" b="1" dirty="0" smtClean="0">
                <a:latin typeface="Times New Roman" pitchFamily="18" charset="0"/>
                <a:cs typeface="Times New Roman" pitchFamily="18" charset="0"/>
              </a:rPr>
              <a:t>National Social Assistance </a:t>
            </a:r>
            <a:r>
              <a:rPr lang="en-US" sz="2400" b="1" dirty="0" err="1" smtClean="0">
                <a:latin typeface="Times New Roman" pitchFamily="18" charset="0"/>
                <a:cs typeface="Times New Roman" pitchFamily="18" charset="0"/>
              </a:rPr>
              <a:t>Programme</a:t>
            </a:r>
            <a:r>
              <a:rPr lang="en-US" sz="2400" dirty="0" smtClean="0">
                <a:latin typeface="Times New Roman" pitchFamily="18" charset="0"/>
                <a:cs typeface="Times New Roman" pitchFamily="18" charset="0"/>
              </a:rPr>
              <a:t> </a:t>
            </a:r>
          </a:p>
          <a:p>
            <a:r>
              <a:rPr lang="en-US" sz="2400" dirty="0" smtClean="0">
                <a:latin typeface="Times New Roman" pitchFamily="18" charset="0"/>
                <a:cs typeface="Times New Roman" pitchFamily="18" charset="0"/>
              </a:rPr>
              <a:t>Implemented on </a:t>
            </a:r>
            <a:r>
              <a:rPr lang="en-US" sz="2400" dirty="0" err="1" smtClean="0">
                <a:latin typeface="Times New Roman" pitchFamily="18" charset="0"/>
                <a:cs typeface="Times New Roman" pitchFamily="18" charset="0"/>
              </a:rPr>
              <a:t>on</a:t>
            </a:r>
            <a:r>
              <a:rPr lang="en-US" sz="2400" dirty="0" smtClean="0">
                <a:latin typeface="Times New Roman" pitchFamily="18" charset="0"/>
                <a:cs typeface="Times New Roman" pitchFamily="18" charset="0"/>
              </a:rPr>
              <a:t> 15th August, 1995</a:t>
            </a:r>
          </a:p>
          <a:p>
            <a:r>
              <a:rPr lang="en-US" sz="2400" dirty="0" smtClean="0">
                <a:latin typeface="Times New Roman" pitchFamily="18" charset="0"/>
                <a:cs typeface="Times New Roman" pitchFamily="18" charset="0"/>
              </a:rPr>
              <a:t>It is a 100 % Centrally Sponsored </a:t>
            </a:r>
            <a:r>
              <a:rPr lang="en-US" sz="2400" dirty="0" err="1" smtClean="0">
                <a:latin typeface="Times New Roman" pitchFamily="18" charset="0"/>
                <a:cs typeface="Times New Roman" pitchFamily="18" charset="0"/>
              </a:rPr>
              <a:t>Programme</a:t>
            </a:r>
            <a:r>
              <a:rPr lang="en-US" sz="2400" dirty="0" smtClean="0">
                <a:latin typeface="Times New Roman" pitchFamily="18" charset="0"/>
                <a:cs typeface="Times New Roman" pitchFamily="18" charset="0"/>
              </a:rPr>
              <a:t>.</a:t>
            </a:r>
          </a:p>
          <a:p>
            <a:r>
              <a:rPr lang="en-US" sz="2400" dirty="0" smtClean="0"/>
              <a:t>Implemented through a synergistic partnership with State Governments and under the direct supervision of DRDAs in close collaboration with the various PRIs</a:t>
            </a:r>
            <a:r>
              <a:rPr lang="en-US" sz="2400" dirty="0" smtClean="0">
                <a:latin typeface="Times New Roman" pitchFamily="18" charset="0"/>
                <a:cs typeface="Times New Roman" pitchFamily="18" charset="0"/>
              </a:rPr>
              <a:t> </a:t>
            </a:r>
          </a:p>
          <a:p>
            <a:r>
              <a:rPr lang="en-US" sz="2400" dirty="0" smtClean="0">
                <a:latin typeface="Times New Roman" pitchFamily="18" charset="0"/>
                <a:cs typeface="Times New Roman" pitchFamily="18" charset="0"/>
              </a:rPr>
              <a:t>Three components :</a:t>
            </a:r>
          </a:p>
          <a:p>
            <a:pPr lvl="1"/>
            <a:r>
              <a:rPr lang="en-US" dirty="0" smtClean="0">
                <a:latin typeface="Times New Roman" pitchFamily="18" charset="0"/>
                <a:cs typeface="Times New Roman" pitchFamily="18" charset="0"/>
              </a:rPr>
              <a:t>National Old Age Pension Scheme (NOAPS),</a:t>
            </a:r>
          </a:p>
          <a:p>
            <a:pPr lvl="1"/>
            <a:r>
              <a:rPr lang="en-US" dirty="0" smtClean="0">
                <a:latin typeface="Times New Roman" pitchFamily="18" charset="0"/>
                <a:cs typeface="Times New Roman" pitchFamily="18" charset="0"/>
              </a:rPr>
              <a:t>National Family Benefit Scheme (NFBS) </a:t>
            </a:r>
          </a:p>
          <a:p>
            <a:pPr lvl="1"/>
            <a:r>
              <a:rPr lang="en-US" dirty="0" smtClean="0">
                <a:latin typeface="Times New Roman" pitchFamily="18" charset="0"/>
                <a:cs typeface="Times New Roman" pitchFamily="18" charset="0"/>
              </a:rPr>
              <a:t>National Maternity Benefit Scheme (NMBS)</a:t>
            </a:r>
          </a:p>
          <a:p>
            <a:r>
              <a:rPr lang="en-US" sz="2400" dirty="0" smtClean="0">
                <a:latin typeface="Times New Roman" pitchFamily="18" charset="0"/>
                <a:cs typeface="Times New Roman" pitchFamily="18" charset="0"/>
              </a:rPr>
              <a:t>Objective:</a:t>
            </a:r>
          </a:p>
          <a:p>
            <a:pPr lvl="1"/>
            <a:r>
              <a:rPr lang="en-US" dirty="0" smtClean="0">
                <a:latin typeface="Times New Roman" pitchFamily="18" charset="0"/>
                <a:cs typeface="Times New Roman" pitchFamily="18" charset="0"/>
              </a:rPr>
              <a:t>To ensure a minimum national standard of social assistance in addition to the benefit that States are already providing in case of old age, death of primary breadwinner and maternity</a:t>
            </a:r>
            <a:endParaRPr lang="en-US" i="1" dirty="0" smtClean="0">
              <a:latin typeface="Times New Roman" pitchFamily="18" charset="0"/>
              <a:cs typeface="Times New Roman" pitchFamily="18" charset="0"/>
            </a:endParaRPr>
          </a:p>
          <a:p>
            <a:endParaRPr lang="en-US" sz="2400" dirty="0">
              <a:latin typeface="Times New Roman" pitchFamily="18" charset="0"/>
              <a:cs typeface="Times New Roman" pitchFamily="18" charset="0"/>
            </a:endParaRPr>
          </a:p>
        </p:txBody>
      </p:sp>
    </p:spTree>
  </p:cSld>
  <p:clrMapOvr>
    <a:masterClrMapping/>
  </p:clrMapOvr>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sz="2800" b="1" dirty="0" smtClean="0">
                <a:solidFill>
                  <a:srgbClr val="C00000"/>
                </a:solidFill>
                <a:latin typeface="Times New Roman" pitchFamily="18" charset="0"/>
                <a:cs typeface="Times New Roman" pitchFamily="18" charset="0"/>
              </a:rPr>
              <a:t>Social Insurance Schemes</a:t>
            </a:r>
            <a:endParaRPr lang="en-US" sz="2800" dirty="0">
              <a:solidFill>
                <a:srgbClr val="C00000"/>
              </a:solidFill>
            </a:endParaRPr>
          </a:p>
        </p:txBody>
      </p:sp>
      <p:pic>
        <p:nvPicPr>
          <p:cNvPr id="41986" name="Picture 2" descr="F:\Seminar\rakesh\social security.9.4.sa\images\ESICLOGO(SERVINGSINCE1948).jpg"/>
          <p:cNvPicPr>
            <a:picLocks noGrp="1" noChangeAspect="1" noChangeArrowheads="1"/>
          </p:cNvPicPr>
          <p:nvPr>
            <p:ph idx="1"/>
          </p:nvPr>
        </p:nvPicPr>
        <p:blipFill>
          <a:blip r:embed="rId2"/>
          <a:srcRect/>
          <a:stretch>
            <a:fillRect/>
          </a:stretch>
        </p:blipFill>
        <p:spPr bwMode="auto">
          <a:xfrm>
            <a:off x="7543800" y="0"/>
            <a:ext cx="1524000" cy="1066800"/>
          </a:xfrm>
          <a:prstGeom prst="rect">
            <a:avLst/>
          </a:prstGeom>
          <a:noFill/>
        </p:spPr>
      </p:pic>
      <p:graphicFrame>
        <p:nvGraphicFramePr>
          <p:cNvPr id="7" name="Table 6"/>
          <p:cNvGraphicFramePr>
            <a:graphicFrameLocks noGrp="1"/>
          </p:cNvGraphicFramePr>
          <p:nvPr/>
        </p:nvGraphicFramePr>
        <p:xfrm>
          <a:off x="0" y="1132840"/>
          <a:ext cx="9144000" cy="5679440"/>
        </p:xfrm>
        <a:graphic>
          <a:graphicData uri="http://schemas.openxmlformats.org/drawingml/2006/table">
            <a:tbl>
              <a:tblPr firstRow="1" bandRow="1">
                <a:tableStyleId>{ED083AE6-46FA-4A59-8FB0-9F97EB10719F}</a:tableStyleId>
              </a:tblPr>
              <a:tblGrid>
                <a:gridCol w="2286000"/>
                <a:gridCol w="2286000"/>
                <a:gridCol w="2286000"/>
                <a:gridCol w="2286000"/>
              </a:tblGrid>
              <a:tr h="482600">
                <a:tc>
                  <a:txBody>
                    <a:bodyPr/>
                    <a:lstStyle/>
                    <a:p>
                      <a:r>
                        <a:rPr lang="en-US" sz="2000" dirty="0" smtClean="0">
                          <a:latin typeface="Times New Roman" pitchFamily="18" charset="0"/>
                          <a:cs typeface="Times New Roman" pitchFamily="18" charset="0"/>
                        </a:rPr>
                        <a:t>Scheme Name</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Scheme Type</a:t>
                      </a:r>
                      <a:endParaRPr lang="en-US" sz="2000" dirty="0">
                        <a:latin typeface="Times New Roman" pitchFamily="18" charset="0"/>
                        <a:cs typeface="Times New Roman" pitchFamily="18" charset="0"/>
                      </a:endParaRPr>
                    </a:p>
                  </a:txBody>
                  <a:tcPr/>
                </a:tc>
                <a:tc>
                  <a:txBody>
                    <a:bodyPr/>
                    <a:lstStyle/>
                    <a:p>
                      <a:r>
                        <a:rPr lang="en-US" sz="2000" b="0" baseline="0" dirty="0" smtClean="0">
                          <a:latin typeface="Times New Roman" pitchFamily="18" charset="0"/>
                          <a:cs typeface="Times New Roman" pitchFamily="18" charset="0"/>
                        </a:rPr>
                        <a:t>Financing</a:t>
                      </a:r>
                    </a:p>
                  </a:txBody>
                  <a:tcPr/>
                </a:tc>
                <a:tc>
                  <a:txBody>
                    <a:bodyPr/>
                    <a:lstStyle/>
                    <a:p>
                      <a:r>
                        <a:rPr lang="en-US" sz="2000" dirty="0" smtClean="0">
                          <a:latin typeface="Times New Roman" pitchFamily="18" charset="0"/>
                          <a:cs typeface="Times New Roman" pitchFamily="18" charset="0"/>
                        </a:rPr>
                        <a:t>Coverage</a:t>
                      </a:r>
                      <a:endParaRPr lang="en-US" sz="2000" dirty="0">
                        <a:latin typeface="Times New Roman" pitchFamily="18" charset="0"/>
                        <a:cs typeface="Times New Roman" pitchFamily="18" charset="0"/>
                      </a:endParaRPr>
                    </a:p>
                  </a:txBody>
                  <a:tcPr/>
                </a:tc>
              </a:tr>
              <a:tr h="1879600">
                <a:tc>
                  <a:txBody>
                    <a:bodyPr/>
                    <a:lstStyle/>
                    <a:p>
                      <a:r>
                        <a:rPr lang="en-US" sz="2000" dirty="0" smtClean="0">
                          <a:latin typeface="Times New Roman" pitchFamily="18" charset="0"/>
                          <a:cs typeface="Times New Roman" pitchFamily="18" charset="0"/>
                        </a:rPr>
                        <a:t>Employee State Insurance Scheme </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Mandatory</a:t>
                      </a:r>
                      <a:endParaRPr lang="en-US" sz="2000" dirty="0">
                        <a:latin typeface="Times New Roman" pitchFamily="18" charset="0"/>
                        <a:cs typeface="Times New Roman" pitchFamily="18" charset="0"/>
                      </a:endParaRPr>
                    </a:p>
                  </a:txBody>
                  <a:tcPr/>
                </a:tc>
                <a:tc>
                  <a:txBody>
                    <a:bodyPr/>
                    <a:lstStyle/>
                    <a:p>
                      <a:r>
                        <a:rPr lang="en-US" sz="2000" kern="1200" baseline="0" dirty="0" smtClean="0">
                          <a:latin typeface="Times New Roman" pitchFamily="18" charset="0"/>
                          <a:cs typeface="Times New Roman" pitchFamily="18" charset="0"/>
                        </a:rPr>
                        <a:t>Employees: 4.75% of wages. Employers: 1.75% of wages.</a:t>
                      </a:r>
                    </a:p>
                    <a:p>
                      <a:r>
                        <a:rPr lang="en-US" sz="2000" kern="1200" baseline="0" dirty="0" smtClean="0">
                          <a:latin typeface="Times New Roman" pitchFamily="18" charset="0"/>
                          <a:cs typeface="Times New Roman" pitchFamily="18" charset="0"/>
                        </a:rPr>
                        <a:t>State governments –min of 12.5 %</a:t>
                      </a:r>
                      <a:endParaRPr lang="en-US" sz="2000" b="0" baseline="0" dirty="0" smtClean="0">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2000" dirty="0" smtClean="0">
                          <a:latin typeface="Times New Roman" pitchFamily="18" charset="0"/>
                          <a:cs typeface="Times New Roman" pitchFamily="18" charset="0"/>
                        </a:rPr>
                        <a:t>Firms with more than 20 employee</a:t>
                      </a:r>
                    </a:p>
                    <a:p>
                      <a:endParaRPr lang="en-US" sz="2000" dirty="0">
                        <a:latin typeface="Times New Roman" pitchFamily="18" charset="0"/>
                        <a:cs typeface="Times New Roman" pitchFamily="18" charset="0"/>
                      </a:endParaRPr>
                    </a:p>
                  </a:txBody>
                  <a:tcPr/>
                </a:tc>
              </a:tr>
              <a:tr h="1264920">
                <a:tc>
                  <a:txBody>
                    <a:bodyPr/>
                    <a:lstStyle/>
                    <a:p>
                      <a:r>
                        <a:rPr lang="en-US" sz="2000" dirty="0" smtClean="0">
                          <a:latin typeface="Times New Roman" pitchFamily="18" charset="0"/>
                          <a:cs typeface="Times New Roman" pitchFamily="18" charset="0"/>
                        </a:rPr>
                        <a:t>Employees Provident Fund</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Mandatory</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Employer-10-12%</a:t>
                      </a:r>
                    </a:p>
                    <a:p>
                      <a:r>
                        <a:rPr lang="en-US" sz="2000" dirty="0" smtClean="0">
                          <a:latin typeface="Times New Roman" pitchFamily="18" charset="0"/>
                          <a:cs typeface="Times New Roman" pitchFamily="18" charset="0"/>
                        </a:rPr>
                        <a:t>Employee-</a:t>
                      </a:r>
                      <a:r>
                        <a:rPr lang="en-US" sz="2000" baseline="0" dirty="0" smtClean="0">
                          <a:latin typeface="Times New Roman" pitchFamily="18" charset="0"/>
                          <a:cs typeface="Times New Roman" pitchFamily="18" charset="0"/>
                        </a:rPr>
                        <a:t> 10-12%</a:t>
                      </a:r>
                    </a:p>
                    <a:p>
                      <a:r>
                        <a:rPr lang="en-US" sz="2000" baseline="0" dirty="0" smtClean="0">
                          <a:latin typeface="Times New Roman" pitchFamily="18" charset="0"/>
                          <a:cs typeface="Times New Roman" pitchFamily="18" charset="0"/>
                        </a:rPr>
                        <a:t>Government- None</a:t>
                      </a:r>
                    </a:p>
                  </a:txBody>
                  <a:tcPr/>
                </a:tc>
                <a:tc>
                  <a:txBody>
                    <a:bodyPr/>
                    <a:lstStyle/>
                    <a:p>
                      <a:r>
                        <a:rPr lang="en-US" sz="2000" dirty="0" smtClean="0">
                          <a:latin typeface="Times New Roman" pitchFamily="18" charset="0"/>
                          <a:cs typeface="Times New Roman" pitchFamily="18" charset="0"/>
                        </a:rPr>
                        <a:t>Firms with more than 20 employee</a:t>
                      </a:r>
                      <a:endParaRPr lang="en-US" sz="2000" dirty="0">
                        <a:latin typeface="Times New Roman" pitchFamily="18" charset="0"/>
                        <a:cs typeface="Times New Roman" pitchFamily="18" charset="0"/>
                      </a:endParaRPr>
                    </a:p>
                  </a:txBody>
                  <a:tcPr/>
                </a:tc>
              </a:tr>
              <a:tr h="370840">
                <a:tc>
                  <a:txBody>
                    <a:bodyPr/>
                    <a:lstStyle/>
                    <a:p>
                      <a:r>
                        <a:rPr lang="en-US" sz="2000" dirty="0" smtClean="0">
                          <a:latin typeface="Times New Roman" pitchFamily="18" charset="0"/>
                          <a:cs typeface="Times New Roman" pitchFamily="18" charset="0"/>
                        </a:rPr>
                        <a:t>Employees Pension Scheme</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Mandatory</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Employer-8.33%</a:t>
                      </a:r>
                    </a:p>
                    <a:p>
                      <a:r>
                        <a:rPr lang="en-US" sz="2000" dirty="0" smtClean="0">
                          <a:latin typeface="Times New Roman" pitchFamily="18" charset="0"/>
                          <a:cs typeface="Times New Roman" pitchFamily="18" charset="0"/>
                        </a:rPr>
                        <a:t>Employee-</a:t>
                      </a:r>
                      <a:r>
                        <a:rPr lang="en-US" sz="2000" baseline="0" dirty="0" smtClean="0">
                          <a:latin typeface="Times New Roman" pitchFamily="18" charset="0"/>
                          <a:cs typeface="Times New Roman" pitchFamily="18" charset="0"/>
                        </a:rPr>
                        <a:t> None</a:t>
                      </a:r>
                    </a:p>
                    <a:p>
                      <a:r>
                        <a:rPr lang="en-US" sz="2000" baseline="0" dirty="0" smtClean="0">
                          <a:latin typeface="Times New Roman" pitchFamily="18" charset="0"/>
                          <a:cs typeface="Times New Roman" pitchFamily="18" charset="0"/>
                        </a:rPr>
                        <a:t>Government- 1.16%</a:t>
                      </a:r>
                    </a:p>
                  </a:txBody>
                  <a:tcPr/>
                </a:tc>
                <a:tc>
                  <a:txBody>
                    <a:bodyPr/>
                    <a:lstStyle/>
                    <a:p>
                      <a:r>
                        <a:rPr lang="en-US" sz="2000" dirty="0" smtClean="0">
                          <a:latin typeface="Times New Roman" pitchFamily="18" charset="0"/>
                          <a:cs typeface="Times New Roman" pitchFamily="18" charset="0"/>
                        </a:rPr>
                        <a:t>Firms with more than 20 employee</a:t>
                      </a:r>
                      <a:endParaRPr lang="en-US" sz="2000" dirty="0">
                        <a:latin typeface="Times New Roman" pitchFamily="18" charset="0"/>
                        <a:cs typeface="Times New Roman" pitchFamily="18" charset="0"/>
                      </a:endParaRPr>
                    </a:p>
                  </a:txBody>
                  <a:tcPr/>
                </a:tc>
              </a:tr>
              <a:tr h="370840">
                <a:tc>
                  <a:txBody>
                    <a:bodyPr/>
                    <a:lstStyle/>
                    <a:p>
                      <a:r>
                        <a:rPr lang="en-US" sz="2000" dirty="0" smtClean="0">
                          <a:latin typeface="Times New Roman" pitchFamily="18" charset="0"/>
                          <a:cs typeface="Times New Roman" pitchFamily="18" charset="0"/>
                        </a:rPr>
                        <a:t>Employees Deposit Linked Insurance Scheme</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Mandatory</a:t>
                      </a:r>
                      <a:endParaRPr lang="en-US" sz="2000" dirty="0">
                        <a:latin typeface="Times New Roman" pitchFamily="18" charset="0"/>
                        <a:cs typeface="Times New Roman" pitchFamily="18" charset="0"/>
                      </a:endParaRPr>
                    </a:p>
                  </a:txBody>
                  <a:tcPr/>
                </a:tc>
                <a:tc>
                  <a:txBody>
                    <a:bodyPr/>
                    <a:lstStyle/>
                    <a:p>
                      <a:r>
                        <a:rPr lang="en-US" sz="2000" dirty="0" smtClean="0">
                          <a:latin typeface="Times New Roman" pitchFamily="18" charset="0"/>
                          <a:cs typeface="Times New Roman" pitchFamily="18" charset="0"/>
                        </a:rPr>
                        <a:t>Employer-0.5%</a:t>
                      </a:r>
                    </a:p>
                    <a:p>
                      <a:r>
                        <a:rPr lang="en-US" sz="2000" dirty="0" smtClean="0">
                          <a:latin typeface="Times New Roman" pitchFamily="18" charset="0"/>
                          <a:cs typeface="Times New Roman" pitchFamily="18" charset="0"/>
                        </a:rPr>
                        <a:t>Employee-</a:t>
                      </a:r>
                      <a:r>
                        <a:rPr lang="en-US" sz="2000" baseline="0" dirty="0" smtClean="0">
                          <a:latin typeface="Times New Roman" pitchFamily="18" charset="0"/>
                          <a:cs typeface="Times New Roman" pitchFamily="18" charset="0"/>
                        </a:rPr>
                        <a:t> None</a:t>
                      </a:r>
                    </a:p>
                    <a:p>
                      <a:r>
                        <a:rPr lang="en-US" sz="2000" baseline="0" dirty="0" smtClean="0">
                          <a:latin typeface="Times New Roman" pitchFamily="18" charset="0"/>
                          <a:cs typeface="Times New Roman" pitchFamily="18" charset="0"/>
                        </a:rPr>
                        <a:t>Government- N0ne</a:t>
                      </a:r>
                    </a:p>
                  </a:txBody>
                  <a:tcPr/>
                </a:tc>
                <a:tc>
                  <a:txBody>
                    <a:bodyPr/>
                    <a:lstStyle/>
                    <a:p>
                      <a:r>
                        <a:rPr lang="en-US" sz="2000" dirty="0" smtClean="0">
                          <a:latin typeface="Times New Roman" pitchFamily="18" charset="0"/>
                          <a:cs typeface="Times New Roman" pitchFamily="18" charset="0"/>
                        </a:rPr>
                        <a:t>Firms with more than 20 employee</a:t>
                      </a:r>
                      <a:endParaRPr lang="en-US" sz="2000" dirty="0">
                        <a:latin typeface="Times New Roman" pitchFamily="18" charset="0"/>
                        <a:cs typeface="Times New Roman" pitchFamily="18" charset="0"/>
                      </a:endParaRPr>
                    </a:p>
                  </a:txBody>
                  <a:tcPr/>
                </a:tc>
              </a:tr>
            </a:tbl>
          </a:graphicData>
        </a:graphic>
      </p:graphicFrame>
      <p:pic>
        <p:nvPicPr>
          <p:cNvPr id="5" name="Picture 4" descr="http://natrss.gov.in/image/south3.jpg"/>
          <p:cNvPicPr>
            <a:picLocks noChangeAspect="1" noChangeArrowheads="1"/>
          </p:cNvPicPr>
          <p:nvPr/>
        </p:nvPicPr>
        <p:blipFill>
          <a:blip r:embed="rId3"/>
          <a:srcRect/>
          <a:stretch>
            <a:fillRect/>
          </a:stretch>
        </p:blipFill>
        <p:spPr bwMode="auto">
          <a:xfrm>
            <a:off x="63500" y="-60325"/>
            <a:ext cx="1917700" cy="1203325"/>
          </a:xfrm>
          <a:prstGeom prst="rect">
            <a:avLst/>
          </a:prstGeom>
          <a:noFill/>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28600" y="-6096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in India</a:t>
            </a:r>
          </a:p>
        </p:txBody>
      </p:sp>
      <p:sp>
        <p:nvSpPr>
          <p:cNvPr id="9219" name="Content Placeholder 2"/>
          <p:cNvSpPr>
            <a:spLocks noGrp="1"/>
          </p:cNvSpPr>
          <p:nvPr>
            <p:ph idx="1"/>
          </p:nvPr>
        </p:nvSpPr>
        <p:spPr>
          <a:xfrm>
            <a:off x="0" y="609600"/>
            <a:ext cx="9144000" cy="6096000"/>
          </a:xfrm>
        </p:spPr>
        <p:txBody>
          <a:bodyPr/>
          <a:lstStyle/>
          <a:p>
            <a:pPr eaLnBrk="1" hangingPunct="1"/>
            <a:endParaRPr lang="en-US" sz="2400" b="1" dirty="0" smtClean="0">
              <a:latin typeface="Times New Roman" pitchFamily="18" charset="0"/>
              <a:cs typeface="Times New Roman" pitchFamily="18" charset="0"/>
            </a:endParaRPr>
          </a:p>
          <a:p>
            <a:pPr eaLnBrk="1" hangingPunct="1"/>
            <a:r>
              <a:rPr lang="en-US" sz="2400" b="1" dirty="0" smtClean="0">
                <a:latin typeface="Times New Roman" pitchFamily="18" charset="0"/>
                <a:cs typeface="Times New Roman" pitchFamily="18" charset="0"/>
              </a:rPr>
              <a:t> Directive Principles of State Policy</a:t>
            </a:r>
          </a:p>
          <a:p>
            <a:pPr eaLnBrk="1" hangingPunct="1">
              <a:buFont typeface="Wingdings 2" pitchFamily="18" charset="2"/>
              <a:buNone/>
            </a:pPr>
            <a:r>
              <a:rPr lang="en-US" sz="2400" b="1" i="1" dirty="0" smtClean="0">
                <a:latin typeface="Times New Roman" pitchFamily="18" charset="0"/>
                <a:cs typeface="Times New Roman" pitchFamily="18" charset="0"/>
              </a:rPr>
              <a:t>   </a:t>
            </a:r>
          </a:p>
          <a:p>
            <a:pPr eaLnBrk="1" hangingPunct="1">
              <a:buFont typeface="Wingdings 2" pitchFamily="18" charset="2"/>
              <a:buNone/>
            </a:pPr>
            <a:r>
              <a:rPr lang="en-US" sz="2400" b="1" i="1" dirty="0" smtClean="0">
                <a:latin typeface="Times New Roman" pitchFamily="18" charset="0"/>
                <a:cs typeface="Times New Roman" pitchFamily="18" charset="0"/>
              </a:rPr>
              <a:t>   </a:t>
            </a:r>
            <a:r>
              <a:rPr lang="en-US" sz="2400" i="1" dirty="0" smtClean="0">
                <a:latin typeface="Times New Roman" pitchFamily="18" charset="0"/>
                <a:cs typeface="Times New Roman" pitchFamily="18" charset="0"/>
              </a:rPr>
              <a:t>1. Article 41-  Right to work, to education and to public assistance in certain cases like</a:t>
            </a:r>
            <a:r>
              <a:rPr lang="en-US" sz="2400" dirty="0" smtClean="0">
                <a:latin typeface="Times New Roman" pitchFamily="18" charset="0"/>
                <a:cs typeface="Times New Roman" pitchFamily="18" charset="0"/>
              </a:rPr>
              <a:t> unemployment, old age, sickness and disablement, and in other cases of undeserved want. </a:t>
            </a:r>
          </a:p>
          <a:p>
            <a:pPr eaLnBrk="1" hangingPunct="1">
              <a:buFont typeface="Wingdings 2" pitchFamily="18" charset="2"/>
              <a:buNone/>
            </a:pPr>
            <a:r>
              <a:rPr lang="en-US" sz="2400" i="1" dirty="0" smtClean="0">
                <a:latin typeface="Times New Roman" pitchFamily="18" charset="0"/>
                <a:cs typeface="Times New Roman" pitchFamily="18" charset="0"/>
              </a:rPr>
              <a:t>   </a:t>
            </a:r>
          </a:p>
          <a:p>
            <a:pPr eaLnBrk="1" hangingPunct="1">
              <a:buFont typeface="Wingdings 2" pitchFamily="18" charset="2"/>
              <a:buNone/>
            </a:pPr>
            <a:r>
              <a:rPr lang="en-US" sz="2400" i="1" dirty="0" smtClean="0">
                <a:latin typeface="Times New Roman" pitchFamily="18" charset="0"/>
                <a:cs typeface="Times New Roman" pitchFamily="18" charset="0"/>
              </a:rPr>
              <a:t>   2. Article 42- Provision for just and humane conditions of work  and for maternity relief</a:t>
            </a:r>
            <a:r>
              <a:rPr lang="en-US" sz="2400" dirty="0" smtClean="0">
                <a:latin typeface="Times New Roman" pitchFamily="18" charset="0"/>
                <a:cs typeface="Times New Roman" pitchFamily="18" charset="0"/>
              </a:rPr>
              <a:t> </a:t>
            </a:r>
          </a:p>
          <a:p>
            <a:pPr eaLnBrk="1" hangingPunct="1"/>
            <a:endParaRPr lang="en-US" sz="2400" dirty="0" smtClean="0"/>
          </a:p>
          <a:p>
            <a:pPr eaLnBrk="1" hangingPunct="1"/>
            <a:endParaRPr lang="en-US" sz="2400" dirty="0" smtClean="0"/>
          </a:p>
          <a:p>
            <a:pPr eaLnBrk="1" hangingPunct="1"/>
            <a:endParaRPr lang="en-US" sz="2400" dirty="0" smtClean="0"/>
          </a:p>
          <a:p>
            <a:pPr eaLnBrk="1" hangingPunct="1"/>
            <a:endParaRPr lang="en-US" sz="2400" dirty="0" smtClean="0">
              <a:latin typeface="Times New Roman" pitchFamily="18" charset="0"/>
              <a:cs typeface="Times New Roman" pitchFamily="18" charset="0"/>
            </a:endParaRPr>
          </a:p>
          <a:p>
            <a:pPr eaLnBrk="1" hangingPunct="1">
              <a:buFont typeface="Wingdings 2" pitchFamily="18" charset="2"/>
              <a:buNone/>
            </a:pPr>
            <a:r>
              <a:rPr lang="en-US" sz="2400" dirty="0" smtClean="0">
                <a:latin typeface="Times New Roman" pitchFamily="18" charset="0"/>
                <a:cs typeface="Times New Roman" pitchFamily="18" charset="0"/>
              </a:rPr>
              <a:t>    </a:t>
            </a:r>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7" name="Title 1"/>
          <p:cNvSpPr>
            <a:spLocks noGrp="1"/>
          </p:cNvSpPr>
          <p:nvPr>
            <p:ph type="title"/>
          </p:nvPr>
        </p:nvSpPr>
        <p:spPr>
          <a:xfrm>
            <a:off x="381000" y="-685800"/>
            <a:ext cx="8534400" cy="1143000"/>
          </a:xfrm>
        </p:spPr>
        <p:txBody>
          <a:bodyPr/>
          <a:lstStyle/>
          <a:p>
            <a:pPr algn="ctr" eaLnBrk="1" hangingPunct="1"/>
            <a:r>
              <a:rPr lang="en-US" sz="3200" b="1" dirty="0" smtClean="0">
                <a:solidFill>
                  <a:srgbClr val="C00000"/>
                </a:solidFill>
                <a:latin typeface="Times New Roman" pitchFamily="18" charset="0"/>
                <a:cs typeface="Times New Roman" pitchFamily="18" charset="0"/>
              </a:rPr>
              <a:t>Workforce in India</a:t>
            </a:r>
          </a:p>
        </p:txBody>
      </p:sp>
      <p:graphicFrame>
        <p:nvGraphicFramePr>
          <p:cNvPr id="1026" name="Content Placeholder 4"/>
          <p:cNvGraphicFramePr>
            <a:graphicFrameLocks noGrp="1"/>
          </p:cNvGraphicFramePr>
          <p:nvPr>
            <p:ph idx="1"/>
          </p:nvPr>
        </p:nvGraphicFramePr>
        <p:xfrm>
          <a:off x="152400" y="685800"/>
          <a:ext cx="8839200" cy="5715000"/>
        </p:xfrm>
        <a:graphic>
          <a:graphicData uri="http://schemas.openxmlformats.org/presentationml/2006/ole">
            <p:oleObj spid="_x0000_s41986" r:id="rId3" imgW="8839966" imgH="5712447" progId="Excel.Sheet.8">
              <p:embed/>
            </p:oleObj>
          </a:graphicData>
        </a:graphic>
      </p:graphicFrame>
      <p:sp>
        <p:nvSpPr>
          <p:cNvPr id="4" name="TextBox 3"/>
          <p:cNvSpPr txBox="1"/>
          <p:nvPr/>
        </p:nvSpPr>
        <p:spPr>
          <a:xfrm>
            <a:off x="6629400" y="6096000"/>
            <a:ext cx="1826141" cy="369332"/>
          </a:xfrm>
          <a:prstGeom prst="rect">
            <a:avLst/>
          </a:prstGeom>
          <a:noFill/>
        </p:spPr>
        <p:txBody>
          <a:bodyPr wrap="none" rtlCol="0">
            <a:spAutoFit/>
          </a:bodyPr>
          <a:lstStyle/>
          <a:p>
            <a:r>
              <a:rPr lang="en-US" dirty="0" smtClean="0">
                <a:latin typeface="Times New Roman" pitchFamily="18" charset="0"/>
                <a:cs typeface="Times New Roman" pitchFamily="18" charset="0"/>
              </a:rPr>
              <a:t>Source NSS,2004</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10594" name="Picture 2" descr="http://www.ecoworld.org/articles/images/shenkar_desal_plant.jpg"/>
          <p:cNvPicPr>
            <a:picLocks noChangeAspect="1" noChangeArrowheads="1"/>
          </p:cNvPicPr>
          <p:nvPr/>
        </p:nvPicPr>
        <p:blipFill>
          <a:blip r:embed="rId3"/>
          <a:srcRect/>
          <a:stretch>
            <a:fillRect/>
          </a:stretch>
        </p:blipFill>
        <p:spPr bwMode="auto">
          <a:xfrm>
            <a:off x="63500" y="0"/>
            <a:ext cx="9080500" cy="6858000"/>
          </a:xfrm>
          <a:prstGeom prst="rect">
            <a:avLst/>
          </a:prstGeom>
          <a:noFill/>
        </p:spPr>
      </p:pic>
      <p:sp>
        <p:nvSpPr>
          <p:cNvPr id="18434" name="Title 1"/>
          <p:cNvSpPr>
            <a:spLocks noGrp="1"/>
          </p:cNvSpPr>
          <p:nvPr>
            <p:ph type="title"/>
          </p:nvPr>
        </p:nvSpPr>
        <p:spPr>
          <a:xfrm>
            <a:off x="533400" y="2057400"/>
            <a:ext cx="8229600" cy="457200"/>
          </a:xfrm>
          <a:solidFill>
            <a:srgbClr val="FAFCB2"/>
          </a:solidFill>
        </p:spPr>
        <p:txBody>
          <a:bodyPr/>
          <a:lstStyle/>
          <a:p>
            <a:pPr algn="ctr" eaLnBrk="1" hangingPunct="1"/>
            <a:r>
              <a:rPr lang="en-US" sz="3200" b="1" dirty="0" smtClean="0">
                <a:solidFill>
                  <a:srgbClr val="C00000"/>
                </a:solidFill>
                <a:latin typeface="Times New Roman" pitchFamily="18" charset="0"/>
                <a:cs typeface="Times New Roman" pitchFamily="18" charset="0"/>
              </a:rPr>
              <a:t>Social security for workers (Organized sector)</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110594"/>
                                        </p:tgtEl>
                                        <p:attrNameLst>
                                          <p:attrName>style.visibility</p:attrName>
                                        </p:attrNameLst>
                                      </p:cBhvr>
                                      <p:to>
                                        <p:strVal val="visible"/>
                                      </p:to>
                                    </p:set>
                                    <p:animEffect transition="in" filter="blinds(horizontal)">
                                      <p:cBhvr>
                                        <p:cTn id="7" dur="500"/>
                                        <p:tgtEl>
                                          <p:spTgt spid="11059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6858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for workers (Organized sector)</a:t>
            </a:r>
            <a:endParaRPr lang="en-US" sz="3200" b="1" dirty="0" smtClean="0">
              <a:solidFill>
                <a:srgbClr val="C00000"/>
              </a:solidFill>
              <a:latin typeface="Times New Roman" pitchFamily="18" charset="0"/>
              <a:cs typeface="Times New Roman" pitchFamily="18" charset="0"/>
            </a:endParaRPr>
          </a:p>
        </p:txBody>
      </p:sp>
      <p:sp>
        <p:nvSpPr>
          <p:cNvPr id="18435" name="Content Placeholder 2"/>
          <p:cNvSpPr>
            <a:spLocks noGrp="1"/>
          </p:cNvSpPr>
          <p:nvPr>
            <p:ph idx="1"/>
          </p:nvPr>
        </p:nvSpPr>
        <p:spPr>
          <a:xfrm>
            <a:off x="152400" y="685800"/>
            <a:ext cx="8839200" cy="5715000"/>
          </a:xfrm>
        </p:spPr>
        <p:txBody>
          <a:bodyPr/>
          <a:lstStyle/>
          <a:p>
            <a:r>
              <a:rPr lang="en-US" sz="2000" dirty="0" smtClean="0">
                <a:latin typeface="Times New Roman" pitchFamily="18" charset="0"/>
                <a:cs typeface="Times New Roman" pitchFamily="18" charset="0"/>
              </a:rPr>
              <a:t>Organized sector includes establishments covered by the Factories Act, 1948, the Shops and Establishments Acts of the States, Industrial Employment Standing Orders Act, 1946, etc.</a:t>
            </a:r>
          </a:p>
          <a:p>
            <a:r>
              <a:rPr lang="en-US" sz="2000" dirty="0" smtClean="0">
                <a:latin typeface="Times New Roman" pitchFamily="18" charset="0"/>
                <a:cs typeface="Times New Roman" pitchFamily="18" charset="0"/>
              </a:rPr>
              <a:t>It has a structure through which social security benefits are extended to workers</a:t>
            </a:r>
          </a:p>
          <a:p>
            <a:r>
              <a:rPr lang="en-US" sz="2000" dirty="0" smtClean="0">
                <a:latin typeface="Times New Roman" pitchFamily="18" charset="0"/>
                <a:cs typeface="Times New Roman" pitchFamily="18" charset="0"/>
              </a:rPr>
              <a:t>Provided through five acts</a:t>
            </a:r>
          </a:p>
          <a:p>
            <a:pPr marL="457200" indent="-457200">
              <a:buClr>
                <a:srgbClr val="C00000"/>
              </a:buClr>
              <a:buNone/>
            </a:pPr>
            <a:r>
              <a:rPr lang="en-US" sz="2000" b="1" dirty="0" smtClean="0">
                <a:latin typeface="Times New Roman" pitchFamily="18" charset="0"/>
                <a:cs typeface="Times New Roman" pitchFamily="18" charset="0"/>
              </a:rPr>
              <a:t>The Employees’ State Insurance Act, 1948 (ESI Act) </a:t>
            </a:r>
          </a:p>
          <a:p>
            <a:pPr marL="823913" lvl="1" indent="-457200">
              <a:buClr>
                <a:srgbClr val="C00000"/>
              </a:buClr>
            </a:pPr>
            <a:r>
              <a:rPr lang="en-US" sz="2000" dirty="0" smtClean="0">
                <a:latin typeface="Times New Roman" pitchFamily="18" charset="0"/>
                <a:cs typeface="Times New Roman" pitchFamily="18" charset="0"/>
              </a:rPr>
              <a:t>Covers factories and establishments with 10 or more employees</a:t>
            </a:r>
          </a:p>
          <a:p>
            <a:pPr marL="823913" lvl="1" indent="-457200">
              <a:buClr>
                <a:srgbClr val="C00000"/>
              </a:buClr>
            </a:pPr>
            <a:r>
              <a:rPr lang="en-US" sz="2000" dirty="0" smtClean="0">
                <a:latin typeface="Times New Roman" pitchFamily="18" charset="0"/>
                <a:cs typeface="Times New Roman" pitchFamily="18" charset="0"/>
              </a:rPr>
              <a:t>Provides for comprehensive medical care to the employees and their families as well as cash benefits during sickness and maternity, and monthly payments in case of death or disablement. </a:t>
            </a:r>
          </a:p>
          <a:p>
            <a:pPr marL="457200" indent="-457200">
              <a:buClr>
                <a:srgbClr val="C00000"/>
              </a:buClr>
              <a:buNone/>
            </a:pPr>
            <a:endParaRPr lang="en-US" sz="2000" dirty="0" smtClean="0">
              <a:latin typeface="Times New Roman" pitchFamily="18" charset="0"/>
              <a:cs typeface="Times New Roman" pitchFamily="18" charset="0"/>
            </a:endParaRPr>
          </a:p>
          <a:p>
            <a:pPr marL="457200" indent="-457200">
              <a:buClr>
                <a:srgbClr val="C00000"/>
              </a:buClr>
              <a:buNone/>
            </a:pPr>
            <a:r>
              <a:rPr lang="en-US" sz="2000" dirty="0" smtClean="0">
                <a:latin typeface="Times New Roman" pitchFamily="18" charset="0"/>
                <a:cs typeface="Times New Roman" pitchFamily="18" charset="0"/>
              </a:rPr>
              <a:t> </a:t>
            </a:r>
            <a:r>
              <a:rPr lang="en-US" sz="2000" b="1" dirty="0" smtClean="0">
                <a:latin typeface="Times New Roman" pitchFamily="18" charset="0"/>
                <a:cs typeface="Times New Roman" pitchFamily="18" charset="0"/>
              </a:rPr>
              <a:t>The Employees’ Provident Funds &amp; Miscellaneous Provisions Act, 1952 (EPF &amp; MP Act) </a:t>
            </a:r>
          </a:p>
          <a:p>
            <a:pPr marL="823913" lvl="1" indent="-457200">
              <a:buClr>
                <a:srgbClr val="C00000"/>
              </a:buClr>
            </a:pPr>
            <a:r>
              <a:rPr lang="en-US" sz="2000" dirty="0" smtClean="0">
                <a:latin typeface="Times New Roman" pitchFamily="18" charset="0"/>
                <a:cs typeface="Times New Roman" pitchFamily="18" charset="0"/>
              </a:rPr>
              <a:t>Covers specific scheduled factories and establishments employing 20 or more employees</a:t>
            </a:r>
          </a:p>
          <a:p>
            <a:pPr marL="823913" lvl="1" indent="-457200">
              <a:buClr>
                <a:srgbClr val="C00000"/>
              </a:buClr>
            </a:pPr>
            <a:r>
              <a:rPr lang="en-US" sz="2000" dirty="0" smtClean="0">
                <a:latin typeface="Times New Roman" pitchFamily="18" charset="0"/>
                <a:cs typeface="Times New Roman" pitchFamily="18" charset="0"/>
              </a:rPr>
              <a:t>Ensures terminal benefits to provident fund, superannuation pension, and family pension in case of death during service. </a:t>
            </a:r>
          </a:p>
          <a:p>
            <a:pPr>
              <a:buNone/>
            </a:pPr>
            <a:endParaRPr lang="en-US" sz="2000" dirty="0" smtClean="0">
              <a:latin typeface="Times New Roman" pitchFamily="18" charset="0"/>
              <a:cs typeface="Times New Roman" pitchFamily="18" charset="0"/>
            </a:endParaRPr>
          </a:p>
          <a:p>
            <a:pPr eaLnBrk="1" hangingPunct="1">
              <a:buFont typeface="Wingdings 2" pitchFamily="18" charset="2"/>
              <a:buNone/>
            </a:pPr>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Title 1"/>
          <p:cNvSpPr>
            <a:spLocks noGrp="1"/>
          </p:cNvSpPr>
          <p:nvPr>
            <p:ph type="title"/>
          </p:nvPr>
        </p:nvSpPr>
        <p:spPr>
          <a:xfrm>
            <a:off x="457200" y="-6858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for workers (Organized sector)</a:t>
            </a:r>
            <a:endParaRPr lang="en-US" sz="3200" b="1" dirty="0" smtClean="0">
              <a:solidFill>
                <a:srgbClr val="C00000"/>
              </a:solidFill>
              <a:latin typeface="Times New Roman" pitchFamily="18" charset="0"/>
              <a:cs typeface="Times New Roman" pitchFamily="18" charset="0"/>
            </a:endParaRPr>
          </a:p>
        </p:txBody>
      </p:sp>
      <p:sp>
        <p:nvSpPr>
          <p:cNvPr id="18435" name="Content Placeholder 2"/>
          <p:cNvSpPr>
            <a:spLocks noGrp="1"/>
          </p:cNvSpPr>
          <p:nvPr>
            <p:ph idx="1"/>
          </p:nvPr>
        </p:nvSpPr>
        <p:spPr>
          <a:xfrm>
            <a:off x="152400" y="685800"/>
            <a:ext cx="8839200" cy="5943600"/>
          </a:xfrm>
        </p:spPr>
        <p:txBody>
          <a:bodyPr/>
          <a:lstStyle/>
          <a:p>
            <a:pPr marL="457200" indent="-457200">
              <a:buClr>
                <a:srgbClr val="C00000"/>
              </a:buClr>
              <a:buFont typeface="+mj-lt"/>
              <a:buAutoNum type="arabicPeriod"/>
            </a:pPr>
            <a:endParaRPr lang="en-US" sz="2000" b="1" dirty="0" smtClean="0">
              <a:latin typeface="Times New Roman" pitchFamily="18" charset="0"/>
              <a:cs typeface="Times New Roman" pitchFamily="18" charset="0"/>
            </a:endParaRPr>
          </a:p>
          <a:p>
            <a:pPr marL="457200" indent="-457200">
              <a:buClr>
                <a:srgbClr val="C00000"/>
              </a:buClr>
              <a:buNone/>
            </a:pPr>
            <a:r>
              <a:rPr lang="en-US" sz="2000" b="1" dirty="0" smtClean="0">
                <a:latin typeface="Times New Roman" pitchFamily="18" charset="0"/>
                <a:cs typeface="Times New Roman" pitchFamily="18" charset="0"/>
              </a:rPr>
              <a:t>The Workmen’s Compensation Act, 1923 (WC Act)</a:t>
            </a:r>
            <a:r>
              <a:rPr lang="en-US" sz="2000" dirty="0" smtClean="0">
                <a:latin typeface="Times New Roman" pitchFamily="18" charset="0"/>
                <a:cs typeface="Times New Roman" pitchFamily="18" charset="0"/>
              </a:rPr>
              <a:t>, </a:t>
            </a:r>
          </a:p>
          <a:p>
            <a:pPr marL="823913" lvl="1" indent="-457200">
              <a:buClr>
                <a:srgbClr val="C00000"/>
              </a:buClr>
            </a:pPr>
            <a:r>
              <a:rPr lang="en-US" sz="2000" dirty="0" smtClean="0">
                <a:latin typeface="Times New Roman" pitchFamily="18" charset="0"/>
                <a:cs typeface="Times New Roman" pitchFamily="18" charset="0"/>
              </a:rPr>
              <a:t>Requires payment of compensation to the workman or his family in cases of employment related injuries resulting in death or disability</a:t>
            </a:r>
          </a:p>
          <a:p>
            <a:pPr marL="457200" indent="-457200">
              <a:buClr>
                <a:srgbClr val="C00000"/>
              </a:buClr>
              <a:buNone/>
            </a:pPr>
            <a:r>
              <a:rPr lang="en-US" sz="2000" b="1" dirty="0" smtClean="0">
                <a:latin typeface="Times New Roman" pitchFamily="18" charset="0"/>
                <a:cs typeface="Times New Roman" pitchFamily="18" charset="0"/>
              </a:rPr>
              <a:t>The Maternity Benefit Act, 1961 (M.B. Act), </a:t>
            </a:r>
          </a:p>
          <a:p>
            <a:pPr marL="823913" lvl="1" indent="-457200">
              <a:buClr>
                <a:srgbClr val="C00000"/>
              </a:buClr>
            </a:pPr>
            <a:r>
              <a:rPr lang="en-US" sz="2000" dirty="0" smtClean="0">
                <a:latin typeface="Times New Roman" pitchFamily="18" charset="0"/>
                <a:cs typeface="Times New Roman" pitchFamily="18" charset="0"/>
              </a:rPr>
              <a:t>provides for 12 weeks wages during maternity as well as paid leave in certain other related contingencies. </a:t>
            </a:r>
          </a:p>
          <a:p>
            <a:pPr marL="457200" indent="-457200">
              <a:buClr>
                <a:srgbClr val="C00000"/>
              </a:buClr>
              <a:buNone/>
            </a:pPr>
            <a:r>
              <a:rPr lang="en-US" sz="2000" b="1" dirty="0" smtClean="0">
                <a:latin typeface="Times New Roman" pitchFamily="18" charset="0"/>
                <a:cs typeface="Times New Roman" pitchFamily="18" charset="0"/>
              </a:rPr>
              <a:t>The Payment of Gratuity Act, 1972 (P.G. Act</a:t>
            </a:r>
            <a:r>
              <a:rPr lang="en-US" sz="2000" dirty="0" smtClean="0">
                <a:latin typeface="Times New Roman" pitchFamily="18" charset="0"/>
                <a:cs typeface="Times New Roman" pitchFamily="18" charset="0"/>
              </a:rPr>
              <a:t>)</a:t>
            </a:r>
          </a:p>
          <a:p>
            <a:pPr marL="823913" lvl="1" indent="-457200">
              <a:buClr>
                <a:srgbClr val="C00000"/>
              </a:buClr>
            </a:pPr>
            <a:r>
              <a:rPr lang="en-US" sz="2000" dirty="0" smtClean="0">
                <a:latin typeface="Times New Roman" pitchFamily="18" charset="0"/>
                <a:cs typeface="Times New Roman" pitchFamily="18" charset="0"/>
              </a:rPr>
              <a:t>Provides 15 days wages for each year of service to employees who have worked for five years or more in establishments having a minimum of 10 workers. </a:t>
            </a:r>
          </a:p>
          <a:p>
            <a:pPr marL="457200" indent="-457200">
              <a:buClr>
                <a:srgbClr val="C00000"/>
              </a:buClr>
            </a:pPr>
            <a:endParaRPr lang="en-US" sz="2000" dirty="0" smtClean="0">
              <a:latin typeface="Times New Roman" pitchFamily="18" charset="0"/>
              <a:cs typeface="Times New Roman" pitchFamily="18" charset="0"/>
            </a:endParaRPr>
          </a:p>
          <a:p>
            <a:pPr marL="457200" indent="-457200">
              <a:buClr>
                <a:srgbClr val="C00000"/>
              </a:buClr>
            </a:pPr>
            <a:r>
              <a:rPr lang="en-US" sz="2000" dirty="0" smtClean="0">
                <a:latin typeface="Times New Roman" pitchFamily="18" charset="0"/>
                <a:cs typeface="Times New Roman" pitchFamily="18" charset="0"/>
              </a:rPr>
              <a:t>Others, like welfare funds for certain specified segments of workers such as </a:t>
            </a:r>
            <a:r>
              <a:rPr lang="en-US" sz="2000" dirty="0" err="1" smtClean="0">
                <a:latin typeface="Times New Roman" pitchFamily="18" charset="0"/>
                <a:cs typeface="Times New Roman" pitchFamily="18" charset="0"/>
              </a:rPr>
              <a:t>beedi</a:t>
            </a:r>
            <a:r>
              <a:rPr lang="en-US" sz="2000" dirty="0" smtClean="0">
                <a:latin typeface="Times New Roman" pitchFamily="18" charset="0"/>
                <a:cs typeface="Times New Roman" pitchFamily="18" charset="0"/>
              </a:rPr>
              <a:t> workers, cine workers, construction workers etc. </a:t>
            </a:r>
          </a:p>
          <a:p>
            <a:pPr eaLnBrk="1" hangingPunct="1">
              <a:buFont typeface="Wingdings 2" pitchFamily="18" charset="2"/>
              <a:buNone/>
            </a:pPr>
            <a:endParaRPr lang="en-US" sz="20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0" y="0"/>
            <a:ext cx="9144000" cy="1828800"/>
          </a:xfrm>
          <a:solidFill>
            <a:srgbClr val="FAFCB2"/>
          </a:solidFill>
        </p:spPr>
        <p:txBody>
          <a:bodyPr/>
          <a:lstStyle/>
          <a:p>
            <a:pPr algn="ctr" eaLnBrk="1" hangingPunct="1"/>
            <a:r>
              <a:rPr lang="en-US" sz="3200" b="1" dirty="0" smtClean="0">
                <a:solidFill>
                  <a:srgbClr val="C00000"/>
                </a:solidFill>
                <a:latin typeface="Times New Roman" pitchFamily="18" charset="0"/>
                <a:cs typeface="Times New Roman" pitchFamily="18" charset="0"/>
              </a:rPr>
              <a:t>Social security for workers </a:t>
            </a:r>
            <a:br>
              <a:rPr lang="en-US" sz="3200" b="1" dirty="0" smtClean="0">
                <a:solidFill>
                  <a:srgbClr val="C00000"/>
                </a:solidFill>
                <a:latin typeface="Times New Roman" pitchFamily="18" charset="0"/>
                <a:cs typeface="Times New Roman" pitchFamily="18" charset="0"/>
              </a:rPr>
            </a:br>
            <a:r>
              <a:rPr lang="en-US" sz="3200" b="1" dirty="0" smtClean="0">
                <a:solidFill>
                  <a:srgbClr val="C00000"/>
                </a:solidFill>
                <a:latin typeface="Times New Roman" pitchFamily="18" charset="0"/>
                <a:cs typeface="Times New Roman" pitchFamily="18" charset="0"/>
              </a:rPr>
              <a:t>(Unorganized sector)</a:t>
            </a:r>
          </a:p>
        </p:txBody>
      </p:sp>
      <p:pic>
        <p:nvPicPr>
          <p:cNvPr id="19460" name="Picture 4" descr="F:\Seminar\rakesh\social security.9.4.sa\urban-india.jpg"/>
          <p:cNvPicPr>
            <a:picLocks noChangeAspect="1" noChangeArrowheads="1"/>
          </p:cNvPicPr>
          <p:nvPr/>
        </p:nvPicPr>
        <p:blipFill>
          <a:blip r:embed="rId3" cstate="print"/>
          <a:srcRect/>
          <a:stretch>
            <a:fillRect/>
          </a:stretch>
        </p:blipFill>
        <p:spPr bwMode="auto">
          <a:xfrm>
            <a:off x="0" y="1828800"/>
            <a:ext cx="4572000" cy="5029200"/>
          </a:xfrm>
          <a:prstGeom prst="rect">
            <a:avLst/>
          </a:prstGeom>
          <a:noFill/>
          <a:ln w="9525">
            <a:noFill/>
            <a:miter lim="800000"/>
            <a:headEnd/>
            <a:tailEnd/>
          </a:ln>
        </p:spPr>
      </p:pic>
      <p:pic>
        <p:nvPicPr>
          <p:cNvPr id="5" name="Picture 2" descr="F:\Seminar\rakesh\social security.9.4.sa\images\20030912008001002.jpg"/>
          <p:cNvPicPr>
            <a:picLocks noChangeAspect="1" noChangeArrowheads="1"/>
          </p:cNvPicPr>
          <p:nvPr/>
        </p:nvPicPr>
        <p:blipFill>
          <a:blip r:embed="rId4"/>
          <a:srcRect/>
          <a:stretch>
            <a:fillRect/>
          </a:stretch>
        </p:blipFill>
        <p:spPr bwMode="auto">
          <a:xfrm>
            <a:off x="4572000" y="2057400"/>
            <a:ext cx="4495800" cy="4800600"/>
          </a:xfrm>
          <a:prstGeom prst="rect">
            <a:avLst/>
          </a:prstGeom>
          <a:noFill/>
          <a:ln w="9525">
            <a:noFill/>
            <a:miter lim="800000"/>
            <a:headEnd/>
            <a:tailEnd/>
          </a:ln>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par>
                                <p:cTn id="8" presetID="3" presetClass="entr" presetSubtype="10" fill="hold" nodeType="withEffect">
                                  <p:stCondLst>
                                    <p:cond delay="0"/>
                                  </p:stCondLst>
                                  <p:childTnLst>
                                    <p:set>
                                      <p:cBhvr>
                                        <p:cTn id="9" dur="1" fill="hold">
                                          <p:stCondLst>
                                            <p:cond delay="0"/>
                                          </p:stCondLst>
                                        </p:cTn>
                                        <p:tgtEl>
                                          <p:spTgt spid="19460"/>
                                        </p:tgtEl>
                                        <p:attrNameLst>
                                          <p:attrName>style.visibility</p:attrName>
                                        </p:attrNameLst>
                                      </p:cBhvr>
                                      <p:to>
                                        <p:strVal val="visible"/>
                                      </p:to>
                                    </p:set>
                                    <p:animEffect transition="in" filter="blinds(horizontal)">
                                      <p:cBhvr>
                                        <p:cTn id="10" dur="500"/>
                                        <p:tgtEl>
                                          <p:spTgt spid="1946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458" name="Title 1"/>
          <p:cNvSpPr>
            <a:spLocks noGrp="1"/>
          </p:cNvSpPr>
          <p:nvPr>
            <p:ph type="title"/>
          </p:nvPr>
        </p:nvSpPr>
        <p:spPr>
          <a:xfrm>
            <a:off x="457200" y="-3048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for workers </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(Unorganized sector)</a:t>
            </a:r>
            <a:endParaRPr lang="en-US" sz="3200" b="1" dirty="0" smtClean="0">
              <a:solidFill>
                <a:srgbClr val="C00000"/>
              </a:solidFill>
              <a:latin typeface="Times New Roman" pitchFamily="18" charset="0"/>
              <a:cs typeface="Times New Roman" pitchFamily="18" charset="0"/>
            </a:endParaRPr>
          </a:p>
        </p:txBody>
      </p:sp>
      <p:sp>
        <p:nvSpPr>
          <p:cNvPr id="19459" name="Content Placeholder 2"/>
          <p:cNvSpPr>
            <a:spLocks noGrp="1"/>
          </p:cNvSpPr>
          <p:nvPr>
            <p:ph idx="1"/>
          </p:nvPr>
        </p:nvSpPr>
        <p:spPr>
          <a:xfrm>
            <a:off x="152400" y="685800"/>
            <a:ext cx="8763000" cy="5715000"/>
          </a:xfrm>
        </p:spPr>
        <p:txBody>
          <a:bodyPr/>
          <a:lstStyle/>
          <a:p>
            <a:pPr eaLnBrk="1" hangingPunct="1"/>
            <a:endParaRPr lang="en-US" sz="2000" dirty="0" smtClean="0">
              <a:latin typeface="Times New Roman" pitchFamily="18" charset="0"/>
              <a:cs typeface="Times New Roman" pitchFamily="18" charset="0"/>
            </a:endParaRPr>
          </a:p>
          <a:p>
            <a:pPr eaLnBrk="1" hangingPunct="1"/>
            <a:r>
              <a:rPr lang="en-US" sz="2000" dirty="0" smtClean="0">
                <a:latin typeface="Times New Roman" pitchFamily="18" charset="0"/>
                <a:cs typeface="Times New Roman" pitchFamily="18" charset="0"/>
              </a:rPr>
              <a:t>Rural areas-   landless agricultural </a:t>
            </a:r>
            <a:r>
              <a:rPr lang="en-US" sz="2000" dirty="0" err="1" smtClean="0">
                <a:latin typeface="Times New Roman" pitchFamily="18" charset="0"/>
                <a:cs typeface="Times New Roman" pitchFamily="18" charset="0"/>
              </a:rPr>
              <a:t>labourers</a:t>
            </a:r>
            <a:r>
              <a:rPr lang="en-US" sz="2000" dirty="0" smtClean="0">
                <a:latin typeface="Times New Roman" pitchFamily="18" charset="0"/>
                <a:cs typeface="Times New Roman" pitchFamily="18" charset="0"/>
              </a:rPr>
              <a:t>, farmers, engaged in animal husbandry, fishing, horticulture, bee-keeping, forest workers, rural artisans, etc. </a:t>
            </a:r>
          </a:p>
          <a:p>
            <a:pPr eaLnBrk="1" hangingPunct="1"/>
            <a:endParaRPr lang="en-US" sz="2000" dirty="0" smtClean="0">
              <a:latin typeface="Times New Roman" pitchFamily="18" charset="0"/>
              <a:cs typeface="Times New Roman" pitchFamily="18" charset="0"/>
            </a:endParaRPr>
          </a:p>
          <a:p>
            <a:pPr eaLnBrk="1" hangingPunct="1"/>
            <a:r>
              <a:rPr lang="en-US" sz="2000" dirty="0" smtClean="0">
                <a:latin typeface="Times New Roman" pitchFamily="18" charset="0"/>
                <a:cs typeface="Times New Roman" pitchFamily="18" charset="0"/>
              </a:rPr>
              <a:t>Urban areas-  Manual </a:t>
            </a:r>
            <a:r>
              <a:rPr lang="en-US" sz="2000" dirty="0" err="1" smtClean="0">
                <a:latin typeface="Times New Roman" pitchFamily="18" charset="0"/>
                <a:cs typeface="Times New Roman" pitchFamily="18" charset="0"/>
              </a:rPr>
              <a:t>labourers</a:t>
            </a:r>
            <a:r>
              <a:rPr lang="en-US" sz="2000" dirty="0" smtClean="0">
                <a:latin typeface="Times New Roman" pitchFamily="18" charset="0"/>
                <a:cs typeface="Times New Roman" pitchFamily="18" charset="0"/>
              </a:rPr>
              <a:t> in construction, carpentry, trade, transport, communication , street vendors, hawkers.</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No formal system of social security</a:t>
            </a:r>
          </a:p>
          <a:p>
            <a:endParaRPr lang="en-US" sz="2000" dirty="0" smtClean="0">
              <a:latin typeface="Times New Roman" pitchFamily="18" charset="0"/>
              <a:cs typeface="Times New Roman" pitchFamily="18" charset="0"/>
            </a:endParaRPr>
          </a:p>
          <a:p>
            <a:r>
              <a:rPr lang="en-US" sz="2000" dirty="0" smtClean="0">
                <a:latin typeface="Times New Roman" pitchFamily="18" charset="0"/>
                <a:cs typeface="Times New Roman" pitchFamily="18" charset="0"/>
              </a:rPr>
              <a:t>Majority face the problem of ‘deficiency’ of basic needs as well as the problem of ‘adversity’  arising out of such contingencies as sickness and accidents</a:t>
            </a:r>
          </a:p>
          <a:p>
            <a:endParaRPr lang="en-US" sz="2000" dirty="0" smtClean="0">
              <a:latin typeface="Times New Roman" pitchFamily="18" charset="0"/>
              <a:cs typeface="Times New Roman" pitchFamily="18" charset="0"/>
            </a:endParaRPr>
          </a:p>
          <a:p>
            <a:r>
              <a:rPr lang="en-US" sz="2000" b="1" i="1" dirty="0" smtClean="0">
                <a:latin typeface="Times New Roman" pitchFamily="18" charset="0"/>
                <a:cs typeface="Times New Roman" pitchFamily="18" charset="0"/>
              </a:rPr>
              <a:t>National Commission for Enterprises in the Unorganized Sector (</a:t>
            </a:r>
            <a:r>
              <a:rPr lang="en-US" sz="2000" dirty="0" smtClean="0">
                <a:latin typeface="Times New Roman" pitchFamily="18" charset="0"/>
                <a:cs typeface="Times New Roman" pitchFamily="18" charset="0"/>
              </a:rPr>
              <a:t>NCEUS) </a:t>
            </a:r>
          </a:p>
          <a:p>
            <a:pPr>
              <a:buNone/>
            </a:pPr>
            <a:r>
              <a:rPr lang="en-US" sz="2000" dirty="0" smtClean="0">
                <a:latin typeface="Times New Roman" pitchFamily="18" charset="0"/>
                <a:cs typeface="Times New Roman" pitchFamily="18" charset="0"/>
              </a:rPr>
              <a:t>    has recommended provision of a statutory package</a:t>
            </a:r>
          </a:p>
          <a:p>
            <a:pPr>
              <a:buNone/>
            </a:pPr>
            <a:r>
              <a:rPr lang="en-US" sz="2000" dirty="0" smtClean="0">
                <a:latin typeface="Times New Roman" pitchFamily="18" charset="0"/>
                <a:cs typeface="Times New Roman" pitchFamily="18" charset="0"/>
              </a:rPr>
              <a:t>    of National Minimum Social Security to all unorganized </a:t>
            </a:r>
          </a:p>
          <a:p>
            <a:pPr>
              <a:buNone/>
            </a:pPr>
            <a:r>
              <a:rPr lang="en-US" sz="2000" dirty="0" smtClean="0">
                <a:latin typeface="Times New Roman" pitchFamily="18" charset="0"/>
                <a:cs typeface="Times New Roman" pitchFamily="18" charset="0"/>
              </a:rPr>
              <a:t>    workers</a:t>
            </a:r>
          </a:p>
          <a:p>
            <a:endParaRPr lang="en-US" sz="2000" dirty="0" smtClean="0">
              <a:latin typeface="Times New Roman" pitchFamily="18" charset="0"/>
              <a:cs typeface="Times New Roman" pitchFamily="18" charset="0"/>
            </a:endParaRPr>
          </a:p>
        </p:txBody>
      </p:sp>
      <p:pic>
        <p:nvPicPr>
          <p:cNvPr id="19460" name="Picture 4" descr="F:\Seminar\rakesh\social security.9.4.sa\urban-india.jpg"/>
          <p:cNvPicPr>
            <a:picLocks noChangeAspect="1" noChangeArrowheads="1"/>
          </p:cNvPicPr>
          <p:nvPr/>
        </p:nvPicPr>
        <p:blipFill>
          <a:blip r:embed="rId3" cstate="print"/>
          <a:srcRect/>
          <a:stretch>
            <a:fillRect/>
          </a:stretch>
        </p:blipFill>
        <p:spPr bwMode="auto">
          <a:xfrm>
            <a:off x="6400800" y="5257800"/>
            <a:ext cx="274320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194" name="Title 1"/>
          <p:cNvSpPr>
            <a:spLocks noGrp="1"/>
          </p:cNvSpPr>
          <p:nvPr>
            <p:ph type="title"/>
          </p:nvPr>
        </p:nvSpPr>
        <p:spPr>
          <a:xfrm>
            <a:off x="457200" y="0"/>
            <a:ext cx="8229600" cy="563562"/>
          </a:xfrm>
        </p:spPr>
        <p:txBody>
          <a:bodyPr/>
          <a:lstStyle/>
          <a:p>
            <a:pPr algn="ctr" eaLnBrk="1" hangingPunct="1"/>
            <a:r>
              <a:rPr lang="en-US" sz="3200" b="1" u="sng" dirty="0" smtClean="0">
                <a:solidFill>
                  <a:srgbClr val="C00000"/>
                </a:solidFill>
                <a:latin typeface="Times New Roman" pitchFamily="18" charset="0"/>
                <a:cs typeface="Times New Roman" pitchFamily="18" charset="0"/>
              </a:rPr>
              <a:t>Framework</a:t>
            </a:r>
          </a:p>
        </p:txBody>
      </p:sp>
      <p:sp>
        <p:nvSpPr>
          <p:cNvPr id="3" name="Content Placeholder 2"/>
          <p:cNvSpPr>
            <a:spLocks noGrp="1"/>
          </p:cNvSpPr>
          <p:nvPr>
            <p:ph idx="1"/>
          </p:nvPr>
        </p:nvSpPr>
        <p:spPr>
          <a:xfrm>
            <a:off x="457200" y="914400"/>
            <a:ext cx="8229600" cy="5715000"/>
          </a:xfrm>
        </p:spPr>
        <p:txBody>
          <a:bodyPr>
            <a:normAutofit fontScale="85000" lnSpcReduction="20000"/>
          </a:bodyPr>
          <a:lstStyle/>
          <a:p>
            <a:pPr eaLnBrk="1" hangingPunct="1">
              <a:defRPr/>
            </a:pPr>
            <a:endParaRPr lang="en-US" b="1" dirty="0" smtClean="0">
              <a:latin typeface="Times New Roman" pitchFamily="18" charset="0"/>
              <a:cs typeface="Times New Roman" pitchFamily="18" charset="0"/>
            </a:endParaRPr>
          </a:p>
          <a:p>
            <a:pPr eaLnBrk="1" hangingPunct="1">
              <a:defRPr/>
            </a:pPr>
            <a:r>
              <a:rPr lang="en-US" dirty="0" smtClean="0"/>
              <a:t>Background</a:t>
            </a:r>
            <a:r>
              <a:rPr lang="en-US" sz="2800" dirty="0" smtClean="0"/>
              <a:t> &amp; </a:t>
            </a:r>
            <a:r>
              <a:rPr lang="en-US" dirty="0" smtClean="0"/>
              <a:t>History</a:t>
            </a:r>
            <a:endParaRPr lang="en-US" sz="2800" dirty="0" smtClean="0"/>
          </a:p>
          <a:p>
            <a:pPr eaLnBrk="1" hangingPunct="1">
              <a:defRPr/>
            </a:pPr>
            <a:r>
              <a:rPr lang="en-US" dirty="0" smtClean="0"/>
              <a:t>Definition</a:t>
            </a:r>
            <a:endParaRPr lang="en-US" sz="2800" dirty="0" smtClean="0"/>
          </a:p>
          <a:p>
            <a:pPr eaLnBrk="1" hangingPunct="1">
              <a:defRPr/>
            </a:pPr>
            <a:r>
              <a:rPr lang="en-US" sz="2400" dirty="0" smtClean="0"/>
              <a:t>Promotional Vs protective social security </a:t>
            </a:r>
          </a:p>
          <a:p>
            <a:pPr eaLnBrk="1" hangingPunct="1">
              <a:defRPr/>
            </a:pPr>
            <a:r>
              <a:rPr lang="en-US" dirty="0" smtClean="0"/>
              <a:t>Approaches to social security</a:t>
            </a:r>
          </a:p>
          <a:p>
            <a:pPr eaLnBrk="1" hangingPunct="1">
              <a:defRPr/>
            </a:pPr>
            <a:r>
              <a:rPr lang="en-US" dirty="0" smtClean="0"/>
              <a:t>Social security for workers</a:t>
            </a:r>
            <a:endParaRPr lang="en-US" sz="2800" dirty="0" smtClean="0"/>
          </a:p>
          <a:p>
            <a:pPr lvl="2" eaLnBrk="1" hangingPunct="1">
              <a:defRPr/>
            </a:pPr>
            <a:r>
              <a:rPr lang="en-US" dirty="0" smtClean="0"/>
              <a:t>Social security for organized sector</a:t>
            </a:r>
            <a:endParaRPr lang="en-US" sz="2000" dirty="0" smtClean="0"/>
          </a:p>
          <a:p>
            <a:pPr lvl="2" eaLnBrk="1" hangingPunct="1">
              <a:defRPr/>
            </a:pPr>
            <a:r>
              <a:rPr lang="en-US" dirty="0" smtClean="0"/>
              <a:t>Social security for unorganized sector</a:t>
            </a:r>
            <a:endParaRPr lang="en-US" sz="2000" dirty="0" smtClean="0"/>
          </a:p>
          <a:p>
            <a:pPr eaLnBrk="1" hangingPunct="1">
              <a:defRPr/>
            </a:pPr>
            <a:r>
              <a:rPr lang="en-US" dirty="0" smtClean="0"/>
              <a:t>Social security for Old age, Disability and survivors</a:t>
            </a:r>
            <a:endParaRPr lang="en-US" sz="2800" dirty="0" smtClean="0"/>
          </a:p>
          <a:p>
            <a:pPr eaLnBrk="1" hangingPunct="1">
              <a:defRPr/>
            </a:pPr>
            <a:r>
              <a:rPr lang="en-US" dirty="0" smtClean="0"/>
              <a:t>Social security for Maternity and Sickness</a:t>
            </a:r>
            <a:endParaRPr lang="en-US" sz="2800" dirty="0" smtClean="0"/>
          </a:p>
          <a:p>
            <a:pPr eaLnBrk="1" hangingPunct="1">
              <a:defRPr/>
            </a:pPr>
            <a:r>
              <a:rPr lang="en-US" dirty="0" smtClean="0"/>
              <a:t>Social Security coverage in India</a:t>
            </a:r>
          </a:p>
          <a:p>
            <a:pPr eaLnBrk="1" hangingPunct="1">
              <a:defRPr/>
            </a:pPr>
            <a:r>
              <a:rPr lang="en-US" sz="2800" dirty="0" smtClean="0"/>
              <a:t>New Initiative</a:t>
            </a:r>
          </a:p>
          <a:p>
            <a:pPr eaLnBrk="1" hangingPunct="1">
              <a:defRPr/>
            </a:pPr>
            <a:r>
              <a:rPr lang="en-US" dirty="0" smtClean="0"/>
              <a:t>Social security in developed countries </a:t>
            </a:r>
            <a:endParaRPr lang="en-US" sz="2800" dirty="0" smtClean="0"/>
          </a:p>
          <a:p>
            <a:pPr eaLnBrk="1" hangingPunct="1">
              <a:defRPr/>
            </a:pPr>
            <a:r>
              <a:rPr lang="en-US" dirty="0" smtClean="0"/>
              <a:t>Publicly managed social security schemes Vs privately managed schemes</a:t>
            </a:r>
            <a:endParaRPr lang="en-US" sz="2800" dirty="0" smtClean="0"/>
          </a:p>
          <a:p>
            <a:pPr eaLnBrk="1" hangingPunct="1">
              <a:defRPr/>
            </a:pPr>
            <a:r>
              <a:rPr lang="en-US" dirty="0" smtClean="0"/>
              <a:t>References</a:t>
            </a:r>
            <a:endParaRPr lang="en-US" sz="2800" dirty="0" smtClean="0"/>
          </a:p>
          <a:p>
            <a:pPr marL="274320" indent="-274320" eaLnBrk="1" fontAlgn="auto" hangingPunct="1">
              <a:spcAft>
                <a:spcPts val="0"/>
              </a:spcAft>
              <a:buClr>
                <a:schemeClr val="accent3"/>
              </a:buClr>
              <a:buFont typeface="Wingdings 2"/>
              <a:buNone/>
              <a:defRPr/>
            </a:pPr>
            <a:endParaRPr lang="en-US"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6858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for workers (Unorganized sector)</a:t>
            </a:r>
            <a:endParaRPr lang="en-US" sz="3200" b="1" dirty="0" smtClean="0">
              <a:solidFill>
                <a:srgbClr val="C00000"/>
              </a:solidFill>
              <a:latin typeface="Times New Roman" pitchFamily="18" charset="0"/>
              <a:cs typeface="Times New Roman" pitchFamily="18" charset="0"/>
            </a:endParaRPr>
          </a:p>
        </p:txBody>
      </p:sp>
      <p:sp>
        <p:nvSpPr>
          <p:cNvPr id="20483" name="Content Placeholder 2"/>
          <p:cNvSpPr>
            <a:spLocks noGrp="1"/>
          </p:cNvSpPr>
          <p:nvPr>
            <p:ph idx="1"/>
          </p:nvPr>
        </p:nvSpPr>
        <p:spPr>
          <a:xfrm>
            <a:off x="152400" y="685800"/>
            <a:ext cx="8763000" cy="5715000"/>
          </a:xfrm>
        </p:spPr>
        <p:txBody>
          <a:bodyPr/>
          <a:lstStyle/>
          <a:p>
            <a:r>
              <a:rPr lang="en-US" dirty="0" smtClean="0">
                <a:latin typeface="Times New Roman" pitchFamily="18" charset="0"/>
                <a:cs typeface="Times New Roman" pitchFamily="18" charset="0"/>
              </a:rPr>
              <a:t>Employment is the best form of social protection</a:t>
            </a:r>
          </a:p>
          <a:p>
            <a:pPr eaLnBrk="1" hangingPunct="1"/>
            <a:r>
              <a:rPr lang="en-US" dirty="0" smtClean="0">
                <a:latin typeface="Times New Roman" pitchFamily="18" charset="0"/>
                <a:cs typeface="Times New Roman" pitchFamily="18" charset="0"/>
              </a:rPr>
              <a:t>Schemes:</a:t>
            </a:r>
          </a:p>
          <a:p>
            <a:pPr lvl="1" eaLnBrk="1" hangingPunct="1"/>
            <a:r>
              <a:rPr lang="en-US" b="1" dirty="0" err="1" smtClean="0">
                <a:latin typeface="Times New Roman" pitchFamily="18" charset="0"/>
                <a:cs typeface="Times New Roman" pitchFamily="18" charset="0"/>
              </a:rPr>
              <a:t>Varishtha</a:t>
            </a:r>
            <a:r>
              <a:rPr lang="en-US" b="1" dirty="0" smtClean="0">
                <a:latin typeface="Times New Roman" pitchFamily="18" charset="0"/>
                <a:cs typeface="Times New Roman" pitchFamily="18" charset="0"/>
              </a:rPr>
              <a:t> Pension </a:t>
            </a:r>
            <a:r>
              <a:rPr lang="en-US" b="1" dirty="0" err="1" smtClean="0">
                <a:latin typeface="Times New Roman" pitchFamily="18" charset="0"/>
                <a:cs typeface="Times New Roman" pitchFamily="18" charset="0"/>
              </a:rPr>
              <a:t>Bima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Yojana</a:t>
            </a:r>
            <a:r>
              <a:rPr lang="en-US" b="1" dirty="0" smtClean="0">
                <a:latin typeface="Times New Roman" pitchFamily="18" charset="0"/>
                <a:cs typeface="Times New Roman" pitchFamily="18" charset="0"/>
              </a:rPr>
              <a:t> </a:t>
            </a:r>
            <a:r>
              <a:rPr lang="en-US" dirty="0" smtClean="0">
                <a:latin typeface="Times New Roman" pitchFamily="18" charset="0"/>
                <a:cs typeface="Times New Roman" pitchFamily="18" charset="0"/>
              </a:rPr>
              <a:t>(VPBY)</a:t>
            </a:r>
          </a:p>
          <a:p>
            <a:pPr lvl="1" eaLnBrk="1" hangingPunct="1"/>
            <a:r>
              <a:rPr lang="en-US" b="1" dirty="0" smtClean="0">
                <a:latin typeface="Times New Roman" pitchFamily="18" charset="0"/>
                <a:cs typeface="Times New Roman" pitchFamily="18" charset="0"/>
              </a:rPr>
              <a:t>Sanjay Gandhi </a:t>
            </a:r>
            <a:r>
              <a:rPr lang="en-US" b="1" dirty="0" err="1" smtClean="0">
                <a:latin typeface="Times New Roman" pitchFamily="18" charset="0"/>
                <a:cs typeface="Times New Roman" pitchFamily="18" charset="0"/>
              </a:rPr>
              <a:t>Niradhar</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Anudhan</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Yojana</a:t>
            </a:r>
            <a:r>
              <a:rPr lang="en-US" b="1" dirty="0" smtClean="0">
                <a:latin typeface="Times New Roman" pitchFamily="18" charset="0"/>
                <a:cs typeface="Times New Roman" pitchFamily="18" charset="0"/>
              </a:rPr>
              <a:t>, 1980</a:t>
            </a:r>
          </a:p>
          <a:p>
            <a:pPr lvl="1" eaLnBrk="1" hangingPunct="1"/>
            <a:r>
              <a:rPr lang="en-US" b="1" dirty="0" smtClean="0">
                <a:latin typeface="Times New Roman" pitchFamily="18" charset="0"/>
                <a:cs typeface="Times New Roman" pitchFamily="18" charset="0"/>
              </a:rPr>
              <a:t>Sanjay Gandhi </a:t>
            </a:r>
            <a:r>
              <a:rPr lang="en-US" b="1" dirty="0" err="1" smtClean="0">
                <a:latin typeface="Times New Roman" pitchFamily="18" charset="0"/>
                <a:cs typeface="Times New Roman" pitchFamily="18" charset="0"/>
              </a:rPr>
              <a:t>Swawavlamban</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Yojana</a:t>
            </a:r>
            <a:r>
              <a:rPr lang="en-US" b="1" dirty="0" smtClean="0">
                <a:latin typeface="Times New Roman" pitchFamily="18" charset="0"/>
                <a:cs typeface="Times New Roman" pitchFamily="18" charset="0"/>
              </a:rPr>
              <a:t> 1980</a:t>
            </a:r>
          </a:p>
          <a:p>
            <a:pPr lvl="1" eaLnBrk="1" hangingPunct="1"/>
            <a:r>
              <a:rPr lang="en-US" b="1" dirty="0" err="1" smtClean="0">
                <a:latin typeface="Times New Roman" pitchFamily="18" charset="0"/>
                <a:cs typeface="Times New Roman" pitchFamily="18" charset="0"/>
              </a:rPr>
              <a:t>Unorganised</a:t>
            </a:r>
            <a:r>
              <a:rPr lang="en-US" b="1" dirty="0" smtClean="0">
                <a:latin typeface="Times New Roman" pitchFamily="18" charset="0"/>
                <a:cs typeface="Times New Roman" pitchFamily="18" charset="0"/>
              </a:rPr>
              <a:t> sector worker’s social security scheme</a:t>
            </a:r>
          </a:p>
          <a:p>
            <a:pPr lvl="1" eaLnBrk="1" hangingPunct="1"/>
            <a:r>
              <a:rPr lang="en-US" b="1" dirty="0" smtClean="0">
                <a:latin typeface="Times New Roman" pitchFamily="18" charset="0"/>
                <a:cs typeface="Times New Roman" pitchFamily="18" charset="0"/>
              </a:rPr>
              <a:t>National rural employment guarantee scheme</a:t>
            </a:r>
          </a:p>
          <a:p>
            <a:pPr lvl="1" eaLnBrk="1" hangingPunct="1"/>
            <a:r>
              <a:rPr lang="en-US" b="1" dirty="0" err="1" smtClean="0">
                <a:latin typeface="Times New Roman" pitchFamily="18" charset="0"/>
                <a:cs typeface="Times New Roman" pitchFamily="18" charset="0"/>
              </a:rPr>
              <a:t>Rashtriya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Swasthya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Bima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Yojana</a:t>
            </a:r>
            <a:endParaRPr lang="en-US" b="1" dirty="0" smtClean="0">
              <a:latin typeface="Times New Roman" pitchFamily="18" charset="0"/>
              <a:cs typeface="Times New Roman" pitchFamily="18" charset="0"/>
            </a:endParaRPr>
          </a:p>
          <a:p>
            <a:pPr lvl="2" eaLnBrk="1" hangingPunct="1"/>
            <a:r>
              <a:rPr lang="en-US" dirty="0" smtClean="0">
                <a:latin typeface="Times New Roman" pitchFamily="18" charset="0"/>
                <a:cs typeface="Times New Roman" pitchFamily="18" charset="0"/>
              </a:rPr>
              <a:t>Provides smart card based cashless health insurance cover of Rs. 30,000/- to the BPL workers and their families ( a unit of five)</a:t>
            </a:r>
          </a:p>
          <a:p>
            <a:pPr lvl="1" eaLnBrk="1" hangingPunct="1"/>
            <a:endParaRPr lang="en-US" dirty="0" smtClean="0">
              <a:latin typeface="Times New Roman" pitchFamily="18" charset="0"/>
              <a:cs typeface="Times New Roman" pitchFamily="18" charset="0"/>
            </a:endParaRPr>
          </a:p>
          <a:p>
            <a:pPr lvl="1" eaLnBrk="1" hangingPunct="1"/>
            <a:endParaRPr lang="en-US" b="1" dirty="0" smtClean="0">
              <a:latin typeface="Times New Roman" pitchFamily="18" charset="0"/>
              <a:cs typeface="Times New Roman" pitchFamily="18" charset="0"/>
            </a:endParaRPr>
          </a:p>
          <a:p>
            <a:pPr lvl="1" eaLnBrk="1" hangingPunct="1"/>
            <a:endParaRPr lang="en-US" b="1" dirty="0" smtClean="0">
              <a:latin typeface="Times New Roman" pitchFamily="18" charset="0"/>
              <a:cs typeface="Times New Roman" pitchFamily="18" charset="0"/>
            </a:endParaRPr>
          </a:p>
          <a:p>
            <a:pPr lvl="1" eaLnBrk="1" hangingPunct="1"/>
            <a:endParaRPr lang="en-US" dirty="0" smtClean="0">
              <a:latin typeface="Times New Roman" pitchFamily="18" charset="0"/>
              <a:cs typeface="Times New Roman" pitchFamily="18" charset="0"/>
            </a:endParaRPr>
          </a:p>
        </p:txBody>
      </p:sp>
      <p:pic>
        <p:nvPicPr>
          <p:cNvPr id="20485" name="Content Placeholder 8" descr="artwork 2.jpg"/>
          <p:cNvPicPr>
            <a:picLocks noChangeAspect="1"/>
          </p:cNvPicPr>
          <p:nvPr/>
        </p:nvPicPr>
        <p:blipFill>
          <a:blip r:embed="rId3" cstate="print"/>
          <a:srcRect/>
          <a:stretch>
            <a:fillRect/>
          </a:stretch>
        </p:blipFill>
        <p:spPr bwMode="auto">
          <a:xfrm>
            <a:off x="6477000" y="5410200"/>
            <a:ext cx="22860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Title 1"/>
          <p:cNvSpPr>
            <a:spLocks noGrp="1"/>
          </p:cNvSpPr>
          <p:nvPr>
            <p:ph type="title"/>
          </p:nvPr>
        </p:nvSpPr>
        <p:spPr>
          <a:xfrm>
            <a:off x="457200" y="-3048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for workers </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(Unorganized sector)</a:t>
            </a:r>
            <a:endParaRPr lang="en-US" sz="3200" b="1" dirty="0" smtClean="0">
              <a:solidFill>
                <a:srgbClr val="C00000"/>
              </a:solidFill>
              <a:latin typeface="Times New Roman" pitchFamily="18" charset="0"/>
              <a:cs typeface="Times New Roman" pitchFamily="18" charset="0"/>
            </a:endParaRPr>
          </a:p>
        </p:txBody>
      </p:sp>
      <p:graphicFrame>
        <p:nvGraphicFramePr>
          <p:cNvPr id="8" name="Table 7"/>
          <p:cNvGraphicFramePr>
            <a:graphicFrameLocks noGrp="1"/>
          </p:cNvGraphicFramePr>
          <p:nvPr/>
        </p:nvGraphicFramePr>
        <p:xfrm>
          <a:off x="0" y="914400"/>
          <a:ext cx="9067800" cy="5958015"/>
        </p:xfrm>
        <a:graphic>
          <a:graphicData uri="http://schemas.openxmlformats.org/drawingml/2006/table">
            <a:tbl>
              <a:tblPr firstRow="1" bandRow="1">
                <a:tableStyleId>{00A15C55-8517-42AA-B614-E9B94910E393}</a:tableStyleId>
              </a:tblPr>
              <a:tblGrid>
                <a:gridCol w="2286000"/>
                <a:gridCol w="2286000"/>
                <a:gridCol w="1600200"/>
                <a:gridCol w="2895600"/>
              </a:tblGrid>
              <a:tr h="380999">
                <a:tc>
                  <a:txBody>
                    <a:bodyPr/>
                    <a:lstStyle/>
                    <a:p>
                      <a:pPr algn="ctr"/>
                      <a:r>
                        <a:rPr lang="en-US" sz="1800" dirty="0" smtClean="0">
                          <a:solidFill>
                            <a:schemeClr val="tx1"/>
                          </a:solidFill>
                          <a:latin typeface="Times New Roman" pitchFamily="18" charset="0"/>
                          <a:cs typeface="Times New Roman" pitchFamily="18" charset="0"/>
                        </a:rPr>
                        <a:t>Scheme</a:t>
                      </a:r>
                    </a:p>
                  </a:txBody>
                  <a:tcPr/>
                </a:tc>
                <a:tc>
                  <a:txBody>
                    <a:bodyPr/>
                    <a:lstStyle/>
                    <a:p>
                      <a:pPr algn="ctr"/>
                      <a:r>
                        <a:rPr lang="en-US" sz="1800" dirty="0" smtClean="0">
                          <a:solidFill>
                            <a:schemeClr val="tx1"/>
                          </a:solidFill>
                          <a:latin typeface="Times New Roman" pitchFamily="18" charset="0"/>
                          <a:cs typeface="Times New Roman" pitchFamily="18" charset="0"/>
                        </a:rPr>
                        <a:t>Eligibility</a:t>
                      </a:r>
                      <a:endParaRPr lang="en-US" sz="1800" dirty="0">
                        <a:solidFill>
                          <a:schemeClr val="tx1"/>
                        </a:solidFill>
                        <a:latin typeface="Times New Roman" pitchFamily="18" charset="0"/>
                        <a:cs typeface="Times New Roman" pitchFamily="18" charset="0"/>
                      </a:endParaRPr>
                    </a:p>
                  </a:txBody>
                  <a:tcPr/>
                </a:tc>
                <a:tc>
                  <a:txBody>
                    <a:bodyPr/>
                    <a:lstStyle/>
                    <a:p>
                      <a:pPr marL="0" marR="0" indent="0" algn="ctr"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Fund</a:t>
                      </a:r>
                    </a:p>
                  </a:txBody>
                  <a:tcPr/>
                </a:tc>
                <a:tc>
                  <a:txBody>
                    <a:bodyPr/>
                    <a:lstStyle/>
                    <a:p>
                      <a:pPr algn="ctr"/>
                      <a:r>
                        <a:rPr lang="en-US" sz="1800" dirty="0" smtClean="0">
                          <a:solidFill>
                            <a:schemeClr val="tx1"/>
                          </a:solidFill>
                          <a:latin typeface="Times New Roman" pitchFamily="18" charset="0"/>
                          <a:cs typeface="Times New Roman" pitchFamily="18" charset="0"/>
                        </a:rPr>
                        <a:t>Benefit</a:t>
                      </a:r>
                      <a:endParaRPr lang="en-US" sz="1800" dirty="0">
                        <a:solidFill>
                          <a:schemeClr val="tx1"/>
                        </a:solidFill>
                        <a:latin typeface="Times New Roman" pitchFamily="18" charset="0"/>
                        <a:cs typeface="Times New Roman" pitchFamily="18" charset="0"/>
                      </a:endParaRPr>
                    </a:p>
                  </a:txBody>
                  <a:tcPr/>
                </a:tc>
              </a:tr>
              <a:tr h="893897">
                <a:tc>
                  <a:txBody>
                    <a:bodyPr/>
                    <a:lstStyle/>
                    <a:p>
                      <a:pPr algn="l"/>
                      <a:r>
                        <a:rPr lang="en-US" sz="1600" b="1" dirty="0" err="1" smtClean="0">
                          <a:solidFill>
                            <a:schemeClr val="tx1"/>
                          </a:solidFill>
                          <a:latin typeface="Times New Roman" pitchFamily="18" charset="0"/>
                          <a:cs typeface="Times New Roman" pitchFamily="18" charset="0"/>
                        </a:rPr>
                        <a:t>Varishtha</a:t>
                      </a:r>
                      <a:r>
                        <a:rPr lang="en-US" sz="1600" b="1" dirty="0" smtClean="0">
                          <a:solidFill>
                            <a:schemeClr val="tx1"/>
                          </a:solidFill>
                          <a:latin typeface="Times New Roman" pitchFamily="18" charset="0"/>
                          <a:cs typeface="Times New Roman" pitchFamily="18" charset="0"/>
                        </a:rPr>
                        <a:t> Pension </a:t>
                      </a:r>
                      <a:r>
                        <a:rPr lang="en-US" sz="1600" b="1" dirty="0" err="1" smtClean="0">
                          <a:solidFill>
                            <a:schemeClr val="tx1"/>
                          </a:solidFill>
                          <a:latin typeface="Times New Roman" pitchFamily="18" charset="0"/>
                          <a:cs typeface="Times New Roman" pitchFamily="18" charset="0"/>
                        </a:rPr>
                        <a:t>Bima</a:t>
                      </a:r>
                      <a:r>
                        <a:rPr lang="en-US" sz="1600" b="1" dirty="0" smtClean="0">
                          <a:solidFill>
                            <a:schemeClr val="tx1"/>
                          </a:solidFill>
                          <a:latin typeface="Times New Roman" pitchFamily="18" charset="0"/>
                          <a:cs typeface="Times New Roman" pitchFamily="18" charset="0"/>
                        </a:rPr>
                        <a:t> </a:t>
                      </a:r>
                      <a:r>
                        <a:rPr lang="en-US" sz="1600" b="1" dirty="0" err="1" smtClean="0">
                          <a:solidFill>
                            <a:schemeClr val="tx1"/>
                          </a:solidFill>
                          <a:latin typeface="Times New Roman" pitchFamily="18" charset="0"/>
                          <a:cs typeface="Times New Roman" pitchFamily="18" charset="0"/>
                        </a:rPr>
                        <a:t>Yojana</a:t>
                      </a:r>
                      <a:r>
                        <a:rPr lang="en-US" sz="1600" b="1" dirty="0" smtClean="0">
                          <a:solidFill>
                            <a:schemeClr val="tx1"/>
                          </a:solidFill>
                          <a:latin typeface="Times New Roman" pitchFamily="18" charset="0"/>
                          <a:cs typeface="Times New Roman" pitchFamily="18" charset="0"/>
                        </a:rPr>
                        <a:t>(2003-04)</a:t>
                      </a:r>
                      <a:endParaRPr lang="en-US" sz="1600" b="1" dirty="0">
                        <a:solidFill>
                          <a:schemeClr val="tx1"/>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Times New Roman" pitchFamily="18" charset="0"/>
                          <a:cs typeface="Times New Roman" pitchFamily="18" charset="0"/>
                        </a:rPr>
                        <a:t>Indian Citizens aged 55 years and above</a:t>
                      </a:r>
                      <a:endParaRPr lang="en-US" sz="1600" b="0" baseline="0" dirty="0" smtClean="0">
                        <a:solidFill>
                          <a:schemeClr val="tx1"/>
                        </a:solidFill>
                        <a:latin typeface="Times New Roman" pitchFamily="18" charset="0"/>
                        <a:cs typeface="Times New Roman" pitchFamily="18" charset="0"/>
                      </a:endParaRPr>
                    </a:p>
                  </a:txBody>
                  <a:tcPr/>
                </a:tc>
                <a:tc>
                  <a:txBody>
                    <a:bodyPr/>
                    <a:lstStyle/>
                    <a:p>
                      <a:pPr algn="l"/>
                      <a:r>
                        <a:rPr lang="en-US" sz="1600" dirty="0" smtClean="0">
                          <a:solidFill>
                            <a:schemeClr val="tx1"/>
                          </a:solidFill>
                          <a:latin typeface="Times New Roman" pitchFamily="18" charset="0"/>
                          <a:cs typeface="Times New Roman" pitchFamily="18" charset="0"/>
                        </a:rPr>
                        <a:t>Only Single Premium is payable</a:t>
                      </a:r>
                      <a:endParaRPr lang="en-US" sz="1600" b="0" dirty="0" smtClean="0">
                        <a:solidFill>
                          <a:schemeClr val="tx1"/>
                        </a:solidFill>
                        <a:latin typeface="Times New Roman" pitchFamily="18" charset="0"/>
                        <a:cs typeface="Times New Roman" pitchFamily="18" charset="0"/>
                      </a:endParaRPr>
                    </a:p>
                  </a:txBody>
                  <a:tcPr/>
                </a:tc>
                <a:tc>
                  <a:txBody>
                    <a:bodyPr/>
                    <a:lstStyle/>
                    <a:p>
                      <a:pPr algn="l">
                        <a:buFont typeface="Arial" pitchFamily="34" charset="0"/>
                        <a:buChar char="•"/>
                      </a:pPr>
                      <a:r>
                        <a:rPr lang="en-US" sz="1600" dirty="0" smtClean="0">
                          <a:solidFill>
                            <a:schemeClr val="tx1"/>
                          </a:solidFill>
                          <a:latin typeface="Times New Roman" pitchFamily="18" charset="0"/>
                          <a:cs typeface="Times New Roman" pitchFamily="18" charset="0"/>
                        </a:rPr>
                        <a:t>Monthly Pension- </a:t>
                      </a:r>
                    </a:p>
                    <a:p>
                      <a:pPr algn="l"/>
                      <a:r>
                        <a:rPr lang="en-US" sz="1600" dirty="0" smtClean="0">
                          <a:solidFill>
                            <a:schemeClr val="tx1"/>
                          </a:solidFill>
                          <a:latin typeface="Times New Roman" pitchFamily="18" charset="0"/>
                          <a:cs typeface="Times New Roman" pitchFamily="18" charset="0"/>
                        </a:rPr>
                        <a:t> Rs</a:t>
                      </a:r>
                      <a:r>
                        <a:rPr lang="en-US" sz="1600" baseline="0" dirty="0" smtClean="0">
                          <a:solidFill>
                            <a:schemeClr val="tx1"/>
                          </a:solidFill>
                          <a:latin typeface="Times New Roman" pitchFamily="18" charset="0"/>
                          <a:cs typeface="Times New Roman" pitchFamily="18" charset="0"/>
                        </a:rPr>
                        <a:t> </a:t>
                      </a:r>
                      <a:r>
                        <a:rPr lang="en-US" sz="1600" dirty="0" smtClean="0">
                          <a:solidFill>
                            <a:schemeClr val="tx1"/>
                          </a:solidFill>
                          <a:latin typeface="Times New Roman" pitchFamily="18" charset="0"/>
                          <a:cs typeface="Times New Roman" pitchFamily="18" charset="0"/>
                        </a:rPr>
                        <a:t>250-2000</a:t>
                      </a:r>
                    </a:p>
                    <a:p>
                      <a:pPr algn="l">
                        <a:buFont typeface="Arial" pitchFamily="34" charset="0"/>
                        <a:buChar char="•"/>
                      </a:pPr>
                      <a:r>
                        <a:rPr lang="en-US" sz="1600" dirty="0" smtClean="0">
                          <a:solidFill>
                            <a:schemeClr val="tx1"/>
                          </a:solidFill>
                          <a:latin typeface="Times New Roman" pitchFamily="18" charset="0"/>
                          <a:cs typeface="Times New Roman" pitchFamily="18" charset="0"/>
                        </a:rPr>
                        <a:t> Loan facility available</a:t>
                      </a:r>
                      <a:endParaRPr lang="en-US" sz="1600" b="0" dirty="0" smtClean="0">
                        <a:solidFill>
                          <a:schemeClr val="tx1"/>
                        </a:solidFill>
                        <a:latin typeface="Times New Roman" pitchFamily="18" charset="0"/>
                        <a:cs typeface="Times New Roman" pitchFamily="18" charset="0"/>
                      </a:endParaRPr>
                    </a:p>
                  </a:txBody>
                  <a:tcPr/>
                </a:tc>
              </a:tr>
              <a:tr h="1430235">
                <a:tc>
                  <a:txBody>
                    <a:bodyPr/>
                    <a:lstStyle/>
                    <a:p>
                      <a:pPr marL="0" marR="0" lvl="1" indent="0" algn="l" defTabSz="914400" rtl="0" eaLnBrk="1" fontAlgn="auto" latinLnBrk="0" hangingPunct="1">
                        <a:lnSpc>
                          <a:spcPct val="100000"/>
                        </a:lnSpc>
                        <a:spcBef>
                          <a:spcPts val="0"/>
                        </a:spcBef>
                        <a:spcAft>
                          <a:spcPts val="0"/>
                        </a:spcAft>
                        <a:buClrTx/>
                        <a:buSzTx/>
                        <a:buFontTx/>
                        <a:buNone/>
                        <a:tabLst/>
                        <a:defRPr/>
                      </a:pPr>
                      <a:r>
                        <a:rPr lang="en-US" sz="1600" b="1" dirty="0" smtClean="0">
                          <a:solidFill>
                            <a:schemeClr val="tx1"/>
                          </a:solidFill>
                          <a:latin typeface="Times New Roman" pitchFamily="18" charset="0"/>
                          <a:cs typeface="Times New Roman" pitchFamily="18" charset="0"/>
                        </a:rPr>
                        <a:t>National rural employment guarantee scheme (2005)</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baseline="0" dirty="0" smtClean="0">
                          <a:solidFill>
                            <a:schemeClr val="tx1"/>
                          </a:solidFill>
                          <a:latin typeface="Times New Roman" pitchFamily="18" charset="0"/>
                          <a:cs typeface="Times New Roman" pitchFamily="18" charset="0"/>
                        </a:rPr>
                        <a:t>Any adult member volunteer to do unskilled work</a:t>
                      </a:r>
                      <a:endParaRPr lang="en-US" sz="1600" b="0" baseline="0" dirty="0" smtClean="0">
                        <a:solidFill>
                          <a:schemeClr val="tx1"/>
                        </a:solidFill>
                        <a:latin typeface="Times New Roman" pitchFamily="18" charset="0"/>
                        <a:cs typeface="Times New Roman" pitchFamily="18" charset="0"/>
                      </a:endParaRPr>
                    </a:p>
                  </a:txBody>
                  <a:tcPr/>
                </a:tc>
                <a:tc>
                  <a:txBody>
                    <a:bodyPr/>
                    <a:lstStyle/>
                    <a:p>
                      <a:pPr algn="l"/>
                      <a:r>
                        <a:rPr lang="en-US" sz="1600" dirty="0" smtClean="0">
                          <a:solidFill>
                            <a:schemeClr val="tx1"/>
                          </a:solidFill>
                          <a:latin typeface="Times New Roman" pitchFamily="18" charset="0"/>
                          <a:cs typeface="Times New Roman" pitchFamily="18" charset="0"/>
                        </a:rPr>
                        <a:t>Government aided scheme</a:t>
                      </a:r>
                      <a:endParaRPr lang="en-US" sz="1600" b="0" dirty="0">
                        <a:solidFill>
                          <a:schemeClr val="tx1"/>
                        </a:solidFill>
                        <a:latin typeface="Times New Roman" pitchFamily="18" charset="0"/>
                        <a:cs typeface="Times New Roman" pitchFamily="18" charset="0"/>
                      </a:endParaRPr>
                    </a:p>
                  </a:txBody>
                  <a:tcPr/>
                </a:tc>
                <a:tc>
                  <a:txBody>
                    <a:bodyPr/>
                    <a:lstStyle/>
                    <a:p>
                      <a:pPr algn="l"/>
                      <a:r>
                        <a:rPr lang="en-US" sz="1600" dirty="0" err="1" smtClean="0">
                          <a:solidFill>
                            <a:schemeClr val="tx1"/>
                          </a:solidFill>
                          <a:latin typeface="Times New Roman" pitchFamily="18" charset="0"/>
                          <a:cs typeface="Times New Roman" pitchFamily="18" charset="0"/>
                        </a:rPr>
                        <a:t>Atleast</a:t>
                      </a:r>
                      <a:r>
                        <a:rPr lang="en-US" sz="1600" dirty="0" smtClean="0">
                          <a:solidFill>
                            <a:schemeClr val="tx1"/>
                          </a:solidFill>
                          <a:latin typeface="Times New Roman" pitchFamily="18" charset="0"/>
                          <a:cs typeface="Times New Roman" pitchFamily="18" charset="0"/>
                        </a:rPr>
                        <a:t> 100 days of guaranteed wage employment in every financial year to every household</a:t>
                      </a:r>
                      <a:endParaRPr lang="en-US" sz="1600" b="0" dirty="0">
                        <a:solidFill>
                          <a:schemeClr val="tx1"/>
                        </a:solidFill>
                        <a:latin typeface="Times New Roman" pitchFamily="18" charset="0"/>
                        <a:cs typeface="Times New Roman" pitchFamily="18" charset="0"/>
                      </a:endParaRPr>
                    </a:p>
                  </a:txBody>
                  <a:tcPr/>
                </a:tc>
              </a:tr>
              <a:tr h="1698404">
                <a:tc>
                  <a:txBody>
                    <a:bodyPr/>
                    <a:lstStyle/>
                    <a:p>
                      <a:pPr algn="l"/>
                      <a:r>
                        <a:rPr lang="en-US" sz="1600" b="1" dirty="0" smtClean="0">
                          <a:solidFill>
                            <a:schemeClr val="tx1"/>
                          </a:solidFill>
                          <a:latin typeface="Times New Roman" pitchFamily="18" charset="0"/>
                          <a:cs typeface="Times New Roman" pitchFamily="18" charset="0"/>
                        </a:rPr>
                        <a:t>National social assistance program(1995)</a:t>
                      </a:r>
                      <a:endParaRPr lang="en-US" sz="1600" b="1" dirty="0">
                        <a:solidFill>
                          <a:schemeClr val="tx1"/>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solidFill>
                            <a:schemeClr val="tx1"/>
                          </a:solidFill>
                          <a:latin typeface="Times New Roman" pitchFamily="18" charset="0"/>
                          <a:cs typeface="Times New Roman" pitchFamily="18" charset="0"/>
                        </a:rPr>
                        <a:t>Needy elderly persons and poor households on the death of the primary breadwinner.</a:t>
                      </a:r>
                    </a:p>
                    <a:p>
                      <a:pPr algn="l"/>
                      <a:endParaRPr lang="en-US" sz="1600" b="0" dirty="0">
                        <a:solidFill>
                          <a:schemeClr val="tx1"/>
                        </a:solidFill>
                        <a:latin typeface="Times New Roman" pitchFamily="18" charset="0"/>
                        <a:cs typeface="Times New Roman" pitchFamily="18" charset="0"/>
                      </a:endParaRPr>
                    </a:p>
                  </a:txBody>
                  <a:tcPr/>
                </a:tc>
                <a:tc>
                  <a:txBody>
                    <a:bodyPr/>
                    <a:lstStyle/>
                    <a:p>
                      <a:pPr algn="l"/>
                      <a:r>
                        <a:rPr lang="en-US" sz="1600" dirty="0" smtClean="0">
                          <a:solidFill>
                            <a:schemeClr val="tx1"/>
                          </a:solidFill>
                          <a:latin typeface="Times New Roman" pitchFamily="18" charset="0"/>
                          <a:cs typeface="Times New Roman" pitchFamily="18" charset="0"/>
                        </a:rPr>
                        <a:t>Employee-None</a:t>
                      </a:r>
                    </a:p>
                    <a:p>
                      <a:pPr algn="l"/>
                      <a:r>
                        <a:rPr lang="en-US" sz="1600" dirty="0" smtClean="0">
                          <a:solidFill>
                            <a:schemeClr val="tx1"/>
                          </a:solidFill>
                          <a:latin typeface="Times New Roman" pitchFamily="18" charset="0"/>
                          <a:cs typeface="Times New Roman" pitchFamily="18" charset="0"/>
                        </a:rPr>
                        <a:t>Employer-None</a:t>
                      </a:r>
                    </a:p>
                    <a:p>
                      <a:pPr algn="l"/>
                      <a:r>
                        <a:rPr lang="en-US" sz="1600" dirty="0" smtClean="0">
                          <a:solidFill>
                            <a:schemeClr val="tx1"/>
                          </a:solidFill>
                          <a:latin typeface="Times New Roman" pitchFamily="18" charset="0"/>
                          <a:cs typeface="Times New Roman" pitchFamily="18" charset="0"/>
                        </a:rPr>
                        <a:t>Government-100%</a:t>
                      </a:r>
                      <a:endParaRPr lang="en-US" sz="1600" b="0" dirty="0" smtClean="0">
                        <a:solidFill>
                          <a:schemeClr val="tx1"/>
                        </a:solidFill>
                        <a:latin typeface="Times New Roman" pitchFamily="18" charset="0"/>
                        <a:cs typeface="Times New Roman" pitchFamily="18" charset="0"/>
                      </a:endParaRPr>
                    </a:p>
                  </a:txBody>
                  <a:tcPr/>
                </a:tc>
                <a:tc>
                  <a:txBody>
                    <a:bodyPr/>
                    <a:lstStyle/>
                    <a:p>
                      <a:pPr lvl="0" algn="l">
                        <a:buFont typeface="Arial" pitchFamily="34" charset="0"/>
                        <a:buChar char="•"/>
                      </a:pPr>
                      <a:r>
                        <a:rPr lang="en-US" sz="1600" dirty="0" smtClean="0">
                          <a:solidFill>
                            <a:schemeClr val="tx1"/>
                          </a:solidFill>
                          <a:latin typeface="Times New Roman" pitchFamily="18" charset="0"/>
                          <a:cs typeface="Times New Roman" pitchFamily="18" charset="0"/>
                        </a:rPr>
                        <a:t>National Old Age Pension Scheme</a:t>
                      </a:r>
                    </a:p>
                    <a:p>
                      <a:pPr lvl="0" algn="l">
                        <a:buFont typeface="Arial" pitchFamily="34" charset="0"/>
                        <a:buChar char="•"/>
                      </a:pPr>
                      <a:r>
                        <a:rPr lang="en-US" sz="1600" dirty="0" smtClean="0">
                          <a:solidFill>
                            <a:schemeClr val="tx1"/>
                          </a:solidFill>
                          <a:latin typeface="Times New Roman" pitchFamily="18" charset="0"/>
                          <a:cs typeface="Times New Roman" pitchFamily="18" charset="0"/>
                        </a:rPr>
                        <a:t>National Family Benefit Scheme </a:t>
                      </a:r>
                    </a:p>
                    <a:p>
                      <a:pPr lvl="0" algn="l">
                        <a:buFont typeface="Arial" pitchFamily="34" charset="0"/>
                        <a:buChar char="•"/>
                      </a:pPr>
                      <a:r>
                        <a:rPr lang="en-US" sz="1600" dirty="0" smtClean="0">
                          <a:solidFill>
                            <a:schemeClr val="tx1"/>
                          </a:solidFill>
                          <a:latin typeface="Times New Roman" pitchFamily="18" charset="0"/>
                          <a:cs typeface="Times New Roman" pitchFamily="18" charset="0"/>
                        </a:rPr>
                        <a:t>National Maternity Benefit Scheme</a:t>
                      </a:r>
                    </a:p>
                  </a:txBody>
                  <a:tcPr/>
                </a:tc>
              </a:tr>
              <a:tr h="1295338">
                <a:tc>
                  <a:txBody>
                    <a:bodyPr/>
                    <a:lstStyle/>
                    <a:p>
                      <a:pPr algn="l"/>
                      <a:r>
                        <a:rPr lang="en-US" sz="1600" b="1" dirty="0" smtClean="0">
                          <a:solidFill>
                            <a:schemeClr val="tx1"/>
                          </a:solidFill>
                          <a:latin typeface="Times New Roman" pitchFamily="18" charset="0"/>
                          <a:cs typeface="Times New Roman" pitchFamily="18" charset="0"/>
                        </a:rPr>
                        <a:t>Unorganized Sector Social Security Scheme (2004)</a:t>
                      </a:r>
                      <a:endParaRPr lang="en-US" sz="1600" b="1" dirty="0">
                        <a:solidFill>
                          <a:schemeClr val="tx1"/>
                        </a:solidFill>
                        <a:latin typeface="Times New Roman" pitchFamily="18" charset="0"/>
                        <a:cs typeface="Times New Roman" pitchFamily="18" charset="0"/>
                      </a:endParaRPr>
                    </a:p>
                  </a:txBody>
                  <a:tcPr/>
                </a:tc>
                <a:tc>
                  <a:txBody>
                    <a:bodyPr/>
                    <a:lstStyle/>
                    <a:p>
                      <a:pPr algn="l">
                        <a:buFont typeface="Arial" pitchFamily="34" charset="0"/>
                        <a:buChar char="•"/>
                      </a:pPr>
                      <a:r>
                        <a:rPr lang="en-US" sz="1600" dirty="0" smtClean="0">
                          <a:solidFill>
                            <a:schemeClr val="tx1"/>
                          </a:solidFill>
                          <a:latin typeface="Times New Roman" pitchFamily="18" charset="0"/>
                          <a:cs typeface="Times New Roman" pitchFamily="18" charset="0"/>
                        </a:rPr>
                        <a:t>Voluntary</a:t>
                      </a:r>
                    </a:p>
                    <a:p>
                      <a:pPr algn="l">
                        <a:buFont typeface="Arial" pitchFamily="34" charset="0"/>
                        <a:buChar char="•"/>
                      </a:pPr>
                      <a:r>
                        <a:rPr lang="en-US" sz="1600" dirty="0" smtClean="0">
                          <a:solidFill>
                            <a:schemeClr val="tx1"/>
                          </a:solidFill>
                          <a:latin typeface="Times New Roman" pitchFamily="18" charset="0"/>
                          <a:cs typeface="Times New Roman" pitchFamily="18" charset="0"/>
                        </a:rPr>
                        <a:t>Age 18-50yrs</a:t>
                      </a:r>
                    </a:p>
                    <a:p>
                      <a:pPr algn="l">
                        <a:buFont typeface="Arial" pitchFamily="34" charset="0"/>
                        <a:buChar char="•"/>
                      </a:pPr>
                      <a:r>
                        <a:rPr lang="en-US" sz="1600" dirty="0" smtClean="0">
                          <a:solidFill>
                            <a:schemeClr val="tx1"/>
                          </a:solidFill>
                          <a:latin typeface="Times New Roman" pitchFamily="18" charset="0"/>
                          <a:cs typeface="Times New Roman" pitchFamily="18" charset="0"/>
                        </a:rPr>
                        <a:t>Monthly income &lt;</a:t>
                      </a:r>
                      <a:r>
                        <a:rPr lang="en-US" sz="1600" baseline="0" dirty="0" smtClean="0">
                          <a:solidFill>
                            <a:schemeClr val="tx1"/>
                          </a:solidFill>
                          <a:latin typeface="Times New Roman" pitchFamily="18" charset="0"/>
                          <a:cs typeface="Times New Roman" pitchFamily="18" charset="0"/>
                        </a:rPr>
                        <a:t> Rs 6500</a:t>
                      </a:r>
                      <a:endParaRPr lang="en-US" sz="1600" b="0" baseline="0" dirty="0" smtClean="0">
                        <a:solidFill>
                          <a:schemeClr val="tx1"/>
                        </a:solidFill>
                        <a:latin typeface="Times New Roman" pitchFamily="18" charset="0"/>
                        <a:cs typeface="Times New Roman" pitchFamily="18" charset="0"/>
                      </a:endParaRPr>
                    </a:p>
                  </a:txBody>
                  <a:tcPr/>
                </a:tc>
                <a:tc>
                  <a:txBody>
                    <a:bodyPr/>
                    <a:lstStyle/>
                    <a:p>
                      <a:pPr algn="l"/>
                      <a:r>
                        <a:rPr lang="en-US" sz="1600" dirty="0" smtClean="0">
                          <a:solidFill>
                            <a:schemeClr val="tx1"/>
                          </a:solidFill>
                          <a:latin typeface="Times New Roman" pitchFamily="18" charset="0"/>
                          <a:cs typeface="Times New Roman" pitchFamily="18" charset="0"/>
                        </a:rPr>
                        <a:t>Employee-Rs</a:t>
                      </a:r>
                      <a:r>
                        <a:rPr lang="en-US" sz="1600" baseline="0" dirty="0" smtClean="0">
                          <a:solidFill>
                            <a:schemeClr val="tx1"/>
                          </a:solidFill>
                          <a:latin typeface="Times New Roman" pitchFamily="18" charset="0"/>
                          <a:cs typeface="Times New Roman" pitchFamily="18" charset="0"/>
                        </a:rPr>
                        <a:t> 50-200/</a:t>
                      </a:r>
                      <a:r>
                        <a:rPr lang="en-US" sz="1600" baseline="0" dirty="0" err="1" smtClean="0">
                          <a:solidFill>
                            <a:schemeClr val="tx1"/>
                          </a:solidFill>
                          <a:latin typeface="Times New Roman" pitchFamily="18" charset="0"/>
                          <a:cs typeface="Times New Roman" pitchFamily="18" charset="0"/>
                        </a:rPr>
                        <a:t>mth</a:t>
                      </a:r>
                      <a:endParaRPr lang="en-US" sz="1600" dirty="0" smtClean="0">
                        <a:solidFill>
                          <a:schemeClr val="tx1"/>
                        </a:solidFill>
                        <a:latin typeface="Times New Roman" pitchFamily="18" charset="0"/>
                        <a:cs typeface="Times New Roman" pitchFamily="18" charset="0"/>
                      </a:endParaRPr>
                    </a:p>
                    <a:p>
                      <a:pPr algn="l"/>
                      <a:r>
                        <a:rPr lang="en-US" sz="1600" dirty="0" smtClean="0">
                          <a:solidFill>
                            <a:schemeClr val="tx1"/>
                          </a:solidFill>
                          <a:latin typeface="Times New Roman" pitchFamily="18" charset="0"/>
                          <a:cs typeface="Times New Roman" pitchFamily="18" charset="0"/>
                        </a:rPr>
                        <a:t>Employer-Rs</a:t>
                      </a:r>
                      <a:r>
                        <a:rPr lang="en-US" sz="1600" baseline="0" dirty="0" smtClean="0">
                          <a:solidFill>
                            <a:schemeClr val="tx1"/>
                          </a:solidFill>
                          <a:latin typeface="Times New Roman" pitchFamily="18" charset="0"/>
                          <a:cs typeface="Times New Roman" pitchFamily="18" charset="0"/>
                        </a:rPr>
                        <a:t> 100/</a:t>
                      </a:r>
                      <a:r>
                        <a:rPr lang="en-US" sz="1600" baseline="0" dirty="0" err="1" smtClean="0">
                          <a:solidFill>
                            <a:schemeClr val="tx1"/>
                          </a:solidFill>
                          <a:latin typeface="Times New Roman" pitchFamily="18" charset="0"/>
                          <a:cs typeface="Times New Roman" pitchFamily="18" charset="0"/>
                        </a:rPr>
                        <a:t>mth</a:t>
                      </a:r>
                      <a:endParaRPr lang="en-US" sz="1600" dirty="0" smtClean="0">
                        <a:solidFill>
                          <a:schemeClr val="tx1"/>
                        </a:solidFill>
                        <a:latin typeface="Times New Roman" pitchFamily="18" charset="0"/>
                        <a:cs typeface="Times New Roman" pitchFamily="18" charset="0"/>
                      </a:endParaRPr>
                    </a:p>
                    <a:p>
                      <a:pPr algn="l"/>
                      <a:r>
                        <a:rPr lang="en-US" sz="1600" dirty="0" smtClean="0">
                          <a:solidFill>
                            <a:schemeClr val="tx1"/>
                          </a:solidFill>
                          <a:latin typeface="Times New Roman" pitchFamily="18" charset="0"/>
                          <a:cs typeface="Times New Roman" pitchFamily="18" charset="0"/>
                        </a:rPr>
                        <a:t>Government-1.16%</a:t>
                      </a:r>
                      <a:r>
                        <a:rPr lang="en-US" sz="1600" baseline="0" dirty="0" smtClean="0">
                          <a:solidFill>
                            <a:schemeClr val="tx1"/>
                          </a:solidFill>
                          <a:latin typeface="Times New Roman" pitchFamily="18" charset="0"/>
                          <a:cs typeface="Times New Roman" pitchFamily="18" charset="0"/>
                        </a:rPr>
                        <a:t> of wage</a:t>
                      </a:r>
                      <a:endParaRPr lang="en-US" sz="1600" b="0" dirty="0">
                        <a:solidFill>
                          <a:schemeClr val="tx1"/>
                        </a:solidFill>
                        <a:latin typeface="Times New Roman" pitchFamily="18" charset="0"/>
                        <a:cs typeface="Times New Roman" pitchFamily="18" charset="0"/>
                      </a:endParaRPr>
                    </a:p>
                  </a:txBody>
                  <a:tcPr/>
                </a:tc>
                <a:tc>
                  <a:txBody>
                    <a:bodyPr/>
                    <a:lstStyle/>
                    <a:p>
                      <a:pPr algn="l"/>
                      <a:r>
                        <a:rPr lang="en-US" sz="1600" dirty="0" smtClean="0">
                          <a:solidFill>
                            <a:schemeClr val="tx1"/>
                          </a:solidFill>
                          <a:latin typeface="Times New Roman" pitchFamily="18" charset="0"/>
                          <a:cs typeface="Times New Roman" pitchFamily="18" charset="0"/>
                        </a:rPr>
                        <a:t>Triple Benefit-</a:t>
                      </a:r>
                    </a:p>
                    <a:p>
                      <a:pPr algn="l">
                        <a:buFont typeface="Arial" pitchFamily="34" charset="0"/>
                        <a:buChar char="•"/>
                      </a:pPr>
                      <a:r>
                        <a:rPr lang="en-US" sz="1600" dirty="0" smtClean="0">
                          <a:solidFill>
                            <a:schemeClr val="tx1"/>
                          </a:solidFill>
                          <a:latin typeface="Times New Roman" pitchFamily="18" charset="0"/>
                          <a:cs typeface="Times New Roman" pitchFamily="18" charset="0"/>
                        </a:rPr>
                        <a:t>Pension scheme- Rs 500/ </a:t>
                      </a:r>
                      <a:r>
                        <a:rPr lang="en-US" sz="1600" dirty="0" err="1" smtClean="0">
                          <a:solidFill>
                            <a:schemeClr val="tx1"/>
                          </a:solidFill>
                          <a:latin typeface="Times New Roman" pitchFamily="18" charset="0"/>
                          <a:cs typeface="Times New Roman" pitchFamily="18" charset="0"/>
                        </a:rPr>
                        <a:t>mth</a:t>
                      </a:r>
                      <a:endParaRPr lang="en-US" sz="1600" dirty="0" smtClean="0">
                        <a:solidFill>
                          <a:schemeClr val="tx1"/>
                        </a:solidFill>
                        <a:latin typeface="Times New Roman" pitchFamily="18" charset="0"/>
                        <a:cs typeface="Times New Roman" pitchFamily="18" charset="0"/>
                      </a:endParaRPr>
                    </a:p>
                    <a:p>
                      <a:pPr algn="l">
                        <a:buFont typeface="Arial" pitchFamily="34" charset="0"/>
                        <a:buChar char="•"/>
                      </a:pPr>
                      <a:r>
                        <a:rPr kumimoji="0" lang="en-US" sz="1600" kern="1200" dirty="0" smtClean="0">
                          <a:solidFill>
                            <a:schemeClr val="tx1"/>
                          </a:solidFill>
                          <a:latin typeface="Times New Roman" pitchFamily="18" charset="0"/>
                          <a:cs typeface="Times New Roman" pitchFamily="18" charset="0"/>
                        </a:rPr>
                        <a:t>Personal Accident Insurance</a:t>
                      </a:r>
                    </a:p>
                    <a:p>
                      <a:pPr algn="l">
                        <a:buFont typeface="Arial" pitchFamily="34" charset="0"/>
                        <a:buNone/>
                      </a:pPr>
                      <a:r>
                        <a:rPr kumimoji="0" lang="en-US" sz="1600" kern="1200" dirty="0" smtClean="0">
                          <a:solidFill>
                            <a:schemeClr val="tx1"/>
                          </a:solidFill>
                          <a:latin typeface="Times New Roman" pitchFamily="18" charset="0"/>
                          <a:cs typeface="Times New Roman" pitchFamily="18" charset="0"/>
                        </a:rPr>
                        <a:t>   of one </a:t>
                      </a:r>
                      <a:r>
                        <a:rPr kumimoji="0" lang="en-US" sz="1600" kern="1200" dirty="0" err="1" smtClean="0">
                          <a:solidFill>
                            <a:schemeClr val="tx1"/>
                          </a:solidFill>
                          <a:latin typeface="Times New Roman" pitchFamily="18" charset="0"/>
                          <a:cs typeface="Times New Roman" pitchFamily="18" charset="0"/>
                        </a:rPr>
                        <a:t>lakh</a:t>
                      </a:r>
                      <a:endParaRPr kumimoji="0" lang="en-US" sz="1600" kern="1200" dirty="0" smtClean="0">
                        <a:solidFill>
                          <a:schemeClr val="tx1"/>
                        </a:solidFill>
                        <a:latin typeface="Times New Roman" pitchFamily="18" charset="0"/>
                        <a:cs typeface="Times New Roman" pitchFamily="18" charset="0"/>
                      </a:endParaRPr>
                    </a:p>
                    <a:p>
                      <a:pPr algn="l">
                        <a:buFont typeface="Arial" pitchFamily="34" charset="0"/>
                        <a:buChar char="•"/>
                      </a:pPr>
                      <a:r>
                        <a:rPr kumimoji="0" lang="en-US" sz="1600" kern="1200" dirty="0" smtClean="0">
                          <a:solidFill>
                            <a:schemeClr val="tx1"/>
                          </a:solidFill>
                          <a:latin typeface="Times New Roman" pitchFamily="18" charset="0"/>
                          <a:cs typeface="Times New Roman" pitchFamily="18" charset="0"/>
                        </a:rPr>
                        <a:t>Medical Insurance</a:t>
                      </a:r>
                    </a:p>
                  </a:txBody>
                  <a:tcPr/>
                </a:tc>
              </a:tr>
            </a:tbl>
          </a:graphicData>
        </a:graphic>
      </p:graphicFrame>
      <p:pic>
        <p:nvPicPr>
          <p:cNvPr id="10" name="Picture 2" descr="F:\Seminar\rakesh\social security.9.4.sa\images\20030912008001002.jpg"/>
          <p:cNvPicPr>
            <a:picLocks noChangeAspect="1" noChangeArrowheads="1"/>
          </p:cNvPicPr>
          <p:nvPr/>
        </p:nvPicPr>
        <p:blipFill>
          <a:blip r:embed="rId3"/>
          <a:srcRect/>
          <a:stretch>
            <a:fillRect/>
          </a:stretch>
        </p:blipFill>
        <p:spPr bwMode="auto">
          <a:xfrm>
            <a:off x="7315200" y="-76200"/>
            <a:ext cx="1752600" cy="914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6" descr="F:\Seminar\rakesh\social security.9.4.sa\social_security_626_article3.jpg"/>
          <p:cNvPicPr>
            <a:picLocks noChangeAspect="1" noChangeArrowheads="1"/>
          </p:cNvPicPr>
          <p:nvPr/>
        </p:nvPicPr>
        <p:blipFill>
          <a:blip r:embed="rId3"/>
          <a:srcRect/>
          <a:stretch>
            <a:fillRect/>
          </a:stretch>
        </p:blipFill>
        <p:spPr bwMode="auto">
          <a:xfrm>
            <a:off x="152400" y="0"/>
            <a:ext cx="4114800" cy="3276600"/>
          </a:xfrm>
          <a:prstGeom prst="rect">
            <a:avLst/>
          </a:prstGeom>
          <a:noFill/>
          <a:ln w="9525">
            <a:noFill/>
            <a:miter lim="800000"/>
            <a:headEnd/>
            <a:tailEnd/>
          </a:ln>
        </p:spPr>
      </p:pic>
      <p:pic>
        <p:nvPicPr>
          <p:cNvPr id="6" name="Picture 9" descr="F:\Seminar\rakesh\social security.9.4.sa\wwd8.jpg"/>
          <p:cNvPicPr>
            <a:picLocks noChangeAspect="1" noChangeArrowheads="1"/>
          </p:cNvPicPr>
          <p:nvPr/>
        </p:nvPicPr>
        <p:blipFill>
          <a:blip r:embed="rId4"/>
          <a:srcRect/>
          <a:stretch>
            <a:fillRect/>
          </a:stretch>
        </p:blipFill>
        <p:spPr bwMode="auto">
          <a:xfrm>
            <a:off x="5181600" y="0"/>
            <a:ext cx="3962400" cy="3429000"/>
          </a:xfrm>
          <a:prstGeom prst="rect">
            <a:avLst/>
          </a:prstGeom>
          <a:noFill/>
          <a:ln w="9525">
            <a:noFill/>
            <a:miter lim="800000"/>
            <a:headEnd/>
            <a:tailEnd/>
          </a:ln>
        </p:spPr>
      </p:pic>
      <p:pic>
        <p:nvPicPr>
          <p:cNvPr id="7" name="Picture 19" descr="See full size image">
            <a:hlinkClick r:id="rId5"/>
          </p:cNvPr>
          <p:cNvPicPr>
            <a:picLocks noChangeAspect="1" noChangeArrowheads="1"/>
          </p:cNvPicPr>
          <p:nvPr/>
        </p:nvPicPr>
        <p:blipFill>
          <a:blip r:embed="rId6"/>
          <a:srcRect/>
          <a:stretch>
            <a:fillRect/>
          </a:stretch>
        </p:blipFill>
        <p:spPr bwMode="auto">
          <a:xfrm>
            <a:off x="2057400" y="3886200"/>
            <a:ext cx="4191000" cy="2895600"/>
          </a:xfrm>
          <a:prstGeom prst="rect">
            <a:avLst/>
          </a:prstGeom>
          <a:noFill/>
          <a:ln w="9525">
            <a:noFill/>
            <a:miter lim="800000"/>
            <a:headEnd/>
            <a:tailEnd/>
          </a:ln>
        </p:spPr>
      </p:pic>
      <p:sp>
        <p:nvSpPr>
          <p:cNvPr id="17410" name="Title 1"/>
          <p:cNvSpPr>
            <a:spLocks noGrp="1"/>
          </p:cNvSpPr>
          <p:nvPr>
            <p:ph type="title"/>
          </p:nvPr>
        </p:nvSpPr>
        <p:spPr>
          <a:xfrm>
            <a:off x="1447800" y="2743200"/>
            <a:ext cx="5562600" cy="1143000"/>
          </a:xfrm>
          <a:solidFill>
            <a:srgbClr val="FAFCB2"/>
          </a:solidFill>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schemes for Old age, </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Disability &amp; survivors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685800"/>
            <a:ext cx="8229600" cy="1143000"/>
          </a:xfrm>
        </p:spPr>
        <p:txBody>
          <a:bodyPr/>
          <a:lstStyle/>
          <a:p>
            <a:pPr algn="ctr" eaLnBrk="1" hangingPunct="1"/>
            <a:r>
              <a:rPr lang="en-US" sz="2200" b="1" dirty="0" smtClean="0">
                <a:solidFill>
                  <a:srgbClr val="C00000"/>
                </a:solidFill>
                <a:latin typeface="Times New Roman" pitchFamily="18" charset="0"/>
                <a:cs typeface="Times New Roman" pitchFamily="18" charset="0"/>
              </a:rPr>
              <a:t>Social security schemes for Old age, Disability &amp; survivors</a:t>
            </a:r>
          </a:p>
        </p:txBody>
      </p:sp>
      <p:graphicFrame>
        <p:nvGraphicFramePr>
          <p:cNvPr id="5" name="Table 4"/>
          <p:cNvGraphicFramePr>
            <a:graphicFrameLocks noGrp="1"/>
          </p:cNvGraphicFramePr>
          <p:nvPr/>
        </p:nvGraphicFramePr>
        <p:xfrm>
          <a:off x="76200" y="533400"/>
          <a:ext cx="9144000" cy="6416040"/>
        </p:xfrm>
        <a:graphic>
          <a:graphicData uri="http://schemas.openxmlformats.org/drawingml/2006/table">
            <a:tbl>
              <a:tblPr firstRow="1" bandRow="1">
                <a:tableStyleId>{F5AB1C69-6EDB-4FF4-983F-18BD219EF322}</a:tableStyleId>
              </a:tblPr>
              <a:tblGrid>
                <a:gridCol w="2286000"/>
                <a:gridCol w="2667000"/>
                <a:gridCol w="2209800"/>
                <a:gridCol w="1981200"/>
              </a:tblGrid>
              <a:tr h="543744">
                <a:tc>
                  <a:txBody>
                    <a:bodyPr/>
                    <a:lstStyle/>
                    <a:p>
                      <a:r>
                        <a:rPr lang="en-US" sz="1600" dirty="0" smtClean="0">
                          <a:solidFill>
                            <a:schemeClr val="tx1"/>
                          </a:solidFill>
                          <a:latin typeface="Times New Roman" pitchFamily="18" charset="0"/>
                          <a:cs typeface="Times New Roman" pitchFamily="18" charset="0"/>
                        </a:rPr>
                        <a:t>Scheme</a:t>
                      </a:r>
                      <a:endParaRPr lang="en-US" sz="1600" dirty="0">
                        <a:solidFill>
                          <a:schemeClr val="tx1"/>
                        </a:solidFill>
                        <a:latin typeface="Times New Roman" pitchFamily="18" charset="0"/>
                        <a:cs typeface="Times New Roman" pitchFamily="18" charset="0"/>
                      </a:endParaRPr>
                    </a:p>
                  </a:txBody>
                  <a:tcPr/>
                </a:tc>
                <a:tc>
                  <a:txBody>
                    <a:bodyPr/>
                    <a:lstStyle/>
                    <a:p>
                      <a:r>
                        <a:rPr lang="en-US" sz="1600" dirty="0" smtClean="0">
                          <a:solidFill>
                            <a:schemeClr val="tx1"/>
                          </a:solidFill>
                          <a:latin typeface="Times New Roman" pitchFamily="18" charset="0"/>
                          <a:cs typeface="Times New Roman" pitchFamily="18" charset="0"/>
                        </a:rPr>
                        <a:t>Eligibility</a:t>
                      </a:r>
                      <a:endParaRPr lang="en-US" sz="1600" dirty="0">
                        <a:solidFill>
                          <a:schemeClr val="tx1"/>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Times New Roman" pitchFamily="18" charset="0"/>
                          <a:cs typeface="Times New Roman" pitchFamily="18" charset="0"/>
                        </a:rPr>
                        <a:t>Fund</a:t>
                      </a:r>
                    </a:p>
                    <a:p>
                      <a:endParaRPr lang="en-US" sz="1600" dirty="0">
                        <a:solidFill>
                          <a:schemeClr val="tx1"/>
                        </a:solidFill>
                        <a:latin typeface="Times New Roman" pitchFamily="18" charset="0"/>
                        <a:cs typeface="Times New Roman" pitchFamily="18" charset="0"/>
                      </a:endParaRPr>
                    </a:p>
                  </a:txBody>
                  <a:tcPr/>
                </a:tc>
                <a:tc>
                  <a:txBody>
                    <a:bodyPr/>
                    <a:lstStyle/>
                    <a:p>
                      <a:r>
                        <a:rPr lang="en-US" sz="1600" dirty="0" smtClean="0">
                          <a:solidFill>
                            <a:schemeClr val="tx1"/>
                          </a:solidFill>
                          <a:latin typeface="Times New Roman" pitchFamily="18" charset="0"/>
                          <a:cs typeface="Times New Roman" pitchFamily="18" charset="0"/>
                        </a:rPr>
                        <a:t>Benefits</a:t>
                      </a:r>
                      <a:endParaRPr lang="en-US" sz="1600" dirty="0">
                        <a:solidFill>
                          <a:schemeClr val="tx1"/>
                        </a:solidFill>
                        <a:latin typeface="Times New Roman" pitchFamily="18" charset="0"/>
                        <a:cs typeface="Times New Roman" pitchFamily="18" charset="0"/>
                      </a:endParaRPr>
                    </a:p>
                  </a:txBody>
                  <a:tcPr/>
                </a:tc>
              </a:tr>
              <a:tr h="772689">
                <a:tc>
                  <a:txBody>
                    <a:bodyPr/>
                    <a:lstStyle/>
                    <a:p>
                      <a:r>
                        <a:rPr lang="en-US" sz="1600" dirty="0" err="1" smtClean="0">
                          <a:solidFill>
                            <a:schemeClr val="tx1"/>
                          </a:solidFill>
                          <a:latin typeface="Times New Roman" pitchFamily="18" charset="0"/>
                          <a:cs typeface="Times New Roman" pitchFamily="18" charset="0"/>
                        </a:rPr>
                        <a:t>Employees’s</a:t>
                      </a:r>
                      <a:r>
                        <a:rPr lang="en-US" sz="1600" dirty="0" smtClean="0">
                          <a:solidFill>
                            <a:schemeClr val="tx1"/>
                          </a:solidFill>
                          <a:latin typeface="Times New Roman" pitchFamily="18" charset="0"/>
                          <a:cs typeface="Times New Roman" pitchFamily="18" charset="0"/>
                        </a:rPr>
                        <a:t> Provident fund scheme </a:t>
                      </a:r>
                      <a:endParaRPr lang="en-US" sz="1600" dirty="0">
                        <a:solidFill>
                          <a:schemeClr val="tx1"/>
                        </a:solidFill>
                        <a:latin typeface="Times New Roman" pitchFamily="18" charset="0"/>
                        <a:cs typeface="Times New Roman" pitchFamily="18" charset="0"/>
                      </a:endParaRPr>
                    </a:p>
                  </a:txBody>
                  <a:tcPr/>
                </a:tc>
                <a:tc rowSpan="2">
                  <a:txBody>
                    <a:bodyPr/>
                    <a:lstStyle/>
                    <a:p>
                      <a:pPr>
                        <a:buFont typeface="Arial" pitchFamily="34" charset="0"/>
                        <a:buChar char="•"/>
                      </a:pPr>
                      <a:r>
                        <a:rPr kumimoji="0" lang="en-US" sz="1600" kern="1200" dirty="0" smtClean="0">
                          <a:solidFill>
                            <a:schemeClr val="tx1"/>
                          </a:solidFill>
                          <a:latin typeface="Times New Roman" pitchFamily="18" charset="0"/>
                          <a:cs typeface="Times New Roman" pitchFamily="18" charset="0"/>
                        </a:rPr>
                        <a:t> Establishments with a min</a:t>
                      </a:r>
                      <a:r>
                        <a:rPr kumimoji="0" lang="en-US" sz="1600" kern="1200" baseline="0" dirty="0" smtClean="0">
                          <a:solidFill>
                            <a:schemeClr val="tx1"/>
                          </a:solidFill>
                          <a:latin typeface="Times New Roman" pitchFamily="18" charset="0"/>
                          <a:cs typeface="Times New Roman" pitchFamily="18" charset="0"/>
                        </a:rPr>
                        <a:t> </a:t>
                      </a:r>
                      <a:r>
                        <a:rPr kumimoji="0" lang="en-US" sz="1600" kern="1200" dirty="0" smtClean="0">
                          <a:solidFill>
                            <a:schemeClr val="tx1"/>
                          </a:solidFill>
                          <a:latin typeface="Times New Roman" pitchFamily="18" charset="0"/>
                          <a:cs typeface="Times New Roman" pitchFamily="18" charset="0"/>
                        </a:rPr>
                        <a:t>of 20 employees </a:t>
                      </a:r>
                    </a:p>
                    <a:p>
                      <a:pPr>
                        <a:buFont typeface="Arial" pitchFamily="34" charset="0"/>
                        <a:buChar char="•"/>
                      </a:pPr>
                      <a:r>
                        <a:rPr lang="en-US" sz="1600" dirty="0" smtClean="0">
                          <a:solidFill>
                            <a:schemeClr val="tx1"/>
                          </a:solidFill>
                          <a:latin typeface="Times New Roman" pitchFamily="18" charset="0"/>
                          <a:cs typeface="Times New Roman" pitchFamily="18" charset="0"/>
                        </a:rPr>
                        <a:t>Monthly income &lt;</a:t>
                      </a:r>
                      <a:r>
                        <a:rPr lang="en-US" sz="1600" baseline="0" dirty="0" smtClean="0">
                          <a:solidFill>
                            <a:schemeClr val="tx1"/>
                          </a:solidFill>
                          <a:latin typeface="Times New Roman" pitchFamily="18" charset="0"/>
                          <a:cs typeface="Times New Roman" pitchFamily="18" charset="0"/>
                        </a:rPr>
                        <a:t> Rs 5000</a:t>
                      </a:r>
                      <a:r>
                        <a:rPr kumimoji="0" lang="en-US" sz="1600" kern="1200" dirty="0" smtClean="0">
                          <a:solidFill>
                            <a:schemeClr val="tx1"/>
                          </a:solidFill>
                          <a:latin typeface="Times New Roman" pitchFamily="18" charset="0"/>
                          <a:cs typeface="Times New Roman" pitchFamily="18" charset="0"/>
                        </a:rPr>
                        <a:t> </a:t>
                      </a:r>
                      <a:endParaRPr lang="en-US" sz="1600" dirty="0">
                        <a:solidFill>
                          <a:schemeClr val="tx1"/>
                        </a:solidFill>
                        <a:latin typeface="Times New Roman" pitchFamily="18" charset="0"/>
                        <a:cs typeface="Times New Roman" pitchFamily="18" charset="0"/>
                      </a:endParaRPr>
                    </a:p>
                  </a:txBody>
                  <a:tcPr/>
                </a:tc>
                <a:tc>
                  <a:txBody>
                    <a:bodyPr/>
                    <a:lstStyle/>
                    <a:p>
                      <a:r>
                        <a:rPr lang="en-US" sz="1600" dirty="0" smtClean="0">
                          <a:solidFill>
                            <a:schemeClr val="tx1"/>
                          </a:solidFill>
                          <a:latin typeface="Times New Roman" pitchFamily="18" charset="0"/>
                          <a:cs typeface="Times New Roman" pitchFamily="18" charset="0"/>
                        </a:rPr>
                        <a:t>Employee-10-12%</a:t>
                      </a:r>
                    </a:p>
                    <a:p>
                      <a:r>
                        <a:rPr lang="en-US" sz="1600" dirty="0" smtClean="0">
                          <a:solidFill>
                            <a:schemeClr val="tx1"/>
                          </a:solidFill>
                          <a:latin typeface="Times New Roman" pitchFamily="18" charset="0"/>
                          <a:cs typeface="Times New Roman" pitchFamily="18" charset="0"/>
                        </a:rPr>
                        <a:t>Employer-10-12%</a:t>
                      </a:r>
                    </a:p>
                    <a:p>
                      <a:r>
                        <a:rPr lang="en-US" sz="1600" dirty="0" smtClean="0">
                          <a:solidFill>
                            <a:schemeClr val="tx1"/>
                          </a:solidFill>
                          <a:latin typeface="Times New Roman" pitchFamily="18" charset="0"/>
                          <a:cs typeface="Times New Roman" pitchFamily="18" charset="0"/>
                        </a:rPr>
                        <a:t>Government-None</a:t>
                      </a:r>
                      <a:endParaRPr lang="en-US" sz="1600" dirty="0">
                        <a:solidFill>
                          <a:schemeClr val="tx1"/>
                        </a:solidFill>
                        <a:latin typeface="Times New Roman" pitchFamily="18" charset="0"/>
                        <a:cs typeface="Times New Roman" pitchFamily="18" charset="0"/>
                      </a:endParaRPr>
                    </a:p>
                  </a:txBody>
                  <a:tcPr/>
                </a:tc>
                <a:tc>
                  <a:txBody>
                    <a:bodyPr/>
                    <a:lstStyle/>
                    <a:p>
                      <a:r>
                        <a:rPr lang="en-US" sz="1600" dirty="0" smtClean="0">
                          <a:solidFill>
                            <a:schemeClr val="tx1"/>
                          </a:solidFill>
                          <a:latin typeface="Times New Roman" pitchFamily="18" charset="0"/>
                          <a:cs typeface="Times New Roman" pitchFamily="18" charset="0"/>
                        </a:rPr>
                        <a:t>Old age benefits</a:t>
                      </a:r>
                    </a:p>
                    <a:p>
                      <a:r>
                        <a:rPr lang="en-US" sz="1600" dirty="0" smtClean="0">
                          <a:solidFill>
                            <a:schemeClr val="tx1"/>
                          </a:solidFill>
                          <a:latin typeface="Times New Roman" pitchFamily="18" charset="0"/>
                          <a:cs typeface="Times New Roman" pitchFamily="18" charset="0"/>
                        </a:rPr>
                        <a:t>Disability Benefits</a:t>
                      </a:r>
                    </a:p>
                    <a:p>
                      <a:r>
                        <a:rPr lang="en-US" sz="1600" dirty="0" smtClean="0">
                          <a:solidFill>
                            <a:schemeClr val="tx1"/>
                          </a:solidFill>
                          <a:latin typeface="Times New Roman" pitchFamily="18" charset="0"/>
                          <a:cs typeface="Times New Roman" pitchFamily="18" charset="0"/>
                        </a:rPr>
                        <a:t>Survivors Benefits</a:t>
                      </a:r>
                      <a:endParaRPr lang="en-US" sz="1600" dirty="0">
                        <a:solidFill>
                          <a:schemeClr val="tx1"/>
                        </a:solidFill>
                        <a:latin typeface="Times New Roman" pitchFamily="18" charset="0"/>
                        <a:cs typeface="Times New Roman" pitchFamily="18" charset="0"/>
                      </a:endParaRPr>
                    </a:p>
                  </a:txBody>
                  <a:tcPr/>
                </a:tc>
              </a:tr>
              <a:tr h="772689">
                <a:tc>
                  <a:txBody>
                    <a:bodyPr/>
                    <a:lstStyle/>
                    <a:p>
                      <a:r>
                        <a:rPr lang="en-US" sz="1600" dirty="0" smtClean="0">
                          <a:solidFill>
                            <a:schemeClr val="tx1"/>
                          </a:solidFill>
                          <a:latin typeface="Times New Roman" pitchFamily="18" charset="0"/>
                          <a:cs typeface="Times New Roman" pitchFamily="18" charset="0"/>
                        </a:rPr>
                        <a:t>Survivor (deposit-linked) insurance</a:t>
                      </a:r>
                      <a:endParaRPr lang="en-US" sz="1600" dirty="0">
                        <a:solidFill>
                          <a:schemeClr val="tx1"/>
                        </a:solidFill>
                        <a:latin typeface="Times New Roman" pitchFamily="18" charset="0"/>
                        <a:cs typeface="Times New Roman" pitchFamily="18" charset="0"/>
                      </a:endParaRPr>
                    </a:p>
                  </a:txBody>
                  <a:tcPr/>
                </a:tc>
                <a:tc vMerge="1">
                  <a:txBody>
                    <a:bodyPr/>
                    <a:lstStyle/>
                    <a:p>
                      <a:pPr>
                        <a:buFont typeface="Arial" pitchFamily="34" charset="0"/>
                        <a:buChar char="•"/>
                      </a:pPr>
                      <a:endParaRPr lang="en-US" dirty="0"/>
                    </a:p>
                  </a:txBody>
                  <a:tcPr/>
                </a:tc>
                <a:tc>
                  <a:txBody>
                    <a:bodyPr/>
                    <a:lstStyle/>
                    <a:p>
                      <a:r>
                        <a:rPr lang="en-US" sz="1600" dirty="0" smtClean="0">
                          <a:solidFill>
                            <a:schemeClr val="tx1"/>
                          </a:solidFill>
                          <a:latin typeface="Times New Roman" pitchFamily="18" charset="0"/>
                          <a:cs typeface="Times New Roman" pitchFamily="18" charset="0"/>
                        </a:rPr>
                        <a:t>Employee-None</a:t>
                      </a:r>
                    </a:p>
                    <a:p>
                      <a:r>
                        <a:rPr lang="en-US" sz="1600" dirty="0" smtClean="0">
                          <a:solidFill>
                            <a:schemeClr val="tx1"/>
                          </a:solidFill>
                          <a:latin typeface="Times New Roman" pitchFamily="18" charset="0"/>
                          <a:cs typeface="Times New Roman" pitchFamily="18" charset="0"/>
                        </a:rPr>
                        <a:t>Employer-0.5%</a:t>
                      </a:r>
                    </a:p>
                    <a:p>
                      <a:r>
                        <a:rPr lang="en-US" sz="1600" dirty="0" smtClean="0">
                          <a:solidFill>
                            <a:schemeClr val="tx1"/>
                          </a:solidFill>
                          <a:latin typeface="Times New Roman" pitchFamily="18" charset="0"/>
                          <a:cs typeface="Times New Roman" pitchFamily="18" charset="0"/>
                        </a:rPr>
                        <a:t>Government-None</a:t>
                      </a:r>
                    </a:p>
                  </a:txBody>
                  <a:tcPr/>
                </a:tc>
                <a:tc>
                  <a:txBody>
                    <a:bodyPr/>
                    <a:lstStyle/>
                    <a:p>
                      <a:r>
                        <a:rPr lang="en-US" sz="1600" dirty="0" smtClean="0">
                          <a:solidFill>
                            <a:schemeClr val="tx1"/>
                          </a:solidFill>
                          <a:latin typeface="Times New Roman" pitchFamily="18" charset="0"/>
                          <a:cs typeface="Times New Roman" pitchFamily="18" charset="0"/>
                        </a:rPr>
                        <a:t>Survivor Benefit</a:t>
                      </a:r>
                    </a:p>
                  </a:txBody>
                  <a:tcPr/>
                </a:tc>
              </a:tr>
              <a:tr h="772689">
                <a:tc>
                  <a:txBody>
                    <a:bodyPr/>
                    <a:lstStyle/>
                    <a:p>
                      <a:r>
                        <a:rPr lang="en-US" sz="1600" dirty="0" smtClean="0">
                          <a:solidFill>
                            <a:schemeClr val="tx1"/>
                          </a:solidFill>
                          <a:latin typeface="Times New Roman" pitchFamily="18" charset="0"/>
                          <a:cs typeface="Times New Roman" pitchFamily="18" charset="0"/>
                        </a:rPr>
                        <a:t>Pension fund</a:t>
                      </a:r>
                      <a:endParaRPr lang="en-US" sz="1600" dirty="0">
                        <a:solidFill>
                          <a:schemeClr val="tx1"/>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600" dirty="0" smtClean="0">
                          <a:solidFill>
                            <a:schemeClr val="tx1"/>
                          </a:solidFill>
                          <a:latin typeface="Times New Roman" pitchFamily="18" charset="0"/>
                          <a:cs typeface="Times New Roman" pitchFamily="18" charset="0"/>
                        </a:rPr>
                        <a:t>Monthly income &lt;</a:t>
                      </a:r>
                      <a:r>
                        <a:rPr lang="en-US" sz="1600" baseline="0" dirty="0" smtClean="0">
                          <a:solidFill>
                            <a:schemeClr val="tx1"/>
                          </a:solidFill>
                          <a:latin typeface="Times New Roman" pitchFamily="18" charset="0"/>
                          <a:cs typeface="Times New Roman" pitchFamily="18" charset="0"/>
                        </a:rPr>
                        <a:t> Rs 6500 </a:t>
                      </a:r>
                    </a:p>
                  </a:txBody>
                  <a:tcPr/>
                </a:tc>
                <a:tc>
                  <a:txBody>
                    <a:bodyPr/>
                    <a:lstStyle/>
                    <a:p>
                      <a:r>
                        <a:rPr lang="en-US" sz="1600" dirty="0" smtClean="0">
                          <a:solidFill>
                            <a:schemeClr val="tx1"/>
                          </a:solidFill>
                          <a:latin typeface="Times New Roman" pitchFamily="18" charset="0"/>
                          <a:cs typeface="Times New Roman" pitchFamily="18" charset="0"/>
                        </a:rPr>
                        <a:t>Employee-None</a:t>
                      </a:r>
                    </a:p>
                    <a:p>
                      <a:r>
                        <a:rPr lang="en-US" sz="1600" dirty="0" smtClean="0">
                          <a:solidFill>
                            <a:schemeClr val="tx1"/>
                          </a:solidFill>
                          <a:latin typeface="Times New Roman" pitchFamily="18" charset="0"/>
                          <a:cs typeface="Times New Roman" pitchFamily="18" charset="0"/>
                        </a:rPr>
                        <a:t>Employer-8.33%</a:t>
                      </a:r>
                    </a:p>
                    <a:p>
                      <a:r>
                        <a:rPr lang="en-US" sz="1600" dirty="0" smtClean="0">
                          <a:solidFill>
                            <a:schemeClr val="tx1"/>
                          </a:solidFill>
                          <a:latin typeface="Times New Roman" pitchFamily="18" charset="0"/>
                          <a:cs typeface="Times New Roman" pitchFamily="18" charset="0"/>
                        </a:rPr>
                        <a:t>Government-1.16%</a:t>
                      </a:r>
                    </a:p>
                  </a:txBody>
                  <a:tcPr/>
                </a:tc>
                <a:tc>
                  <a:txBody>
                    <a:bodyPr/>
                    <a:lstStyle/>
                    <a:p>
                      <a:r>
                        <a:rPr lang="en-US" sz="1600" dirty="0" smtClean="0">
                          <a:solidFill>
                            <a:schemeClr val="tx1"/>
                          </a:solidFill>
                          <a:latin typeface="Times New Roman" pitchFamily="18" charset="0"/>
                          <a:cs typeface="Times New Roman" pitchFamily="18" charset="0"/>
                        </a:rPr>
                        <a:t>Old age Benefit</a:t>
                      </a:r>
                    </a:p>
                    <a:p>
                      <a:r>
                        <a:rPr lang="en-US" sz="1600" dirty="0" smtClean="0">
                          <a:solidFill>
                            <a:schemeClr val="tx1"/>
                          </a:solidFill>
                          <a:latin typeface="Times New Roman" pitchFamily="18" charset="0"/>
                          <a:cs typeface="Times New Roman" pitchFamily="18" charset="0"/>
                        </a:rPr>
                        <a:t>Disability Benefit</a:t>
                      </a:r>
                    </a:p>
                    <a:p>
                      <a:r>
                        <a:rPr lang="en-US" sz="1600" dirty="0" smtClean="0">
                          <a:solidFill>
                            <a:schemeClr val="tx1"/>
                          </a:solidFill>
                          <a:latin typeface="Times New Roman" pitchFamily="18" charset="0"/>
                          <a:cs typeface="Times New Roman" pitchFamily="18" charset="0"/>
                        </a:rPr>
                        <a:t>Survivors Benefit</a:t>
                      </a:r>
                    </a:p>
                  </a:txBody>
                  <a:tcPr/>
                </a:tc>
              </a:tr>
              <a:tr h="1230578">
                <a:tc>
                  <a:txBody>
                    <a:bodyPr/>
                    <a:lstStyle/>
                    <a:p>
                      <a:r>
                        <a:rPr lang="en-US" sz="1600" dirty="0" smtClean="0">
                          <a:solidFill>
                            <a:schemeClr val="tx1"/>
                          </a:solidFill>
                          <a:latin typeface="Times New Roman" pitchFamily="18" charset="0"/>
                          <a:cs typeface="Times New Roman" pitchFamily="18" charset="0"/>
                        </a:rPr>
                        <a:t>Gratuity schemes (1972)</a:t>
                      </a:r>
                      <a:endParaRPr lang="en-US" sz="1600" dirty="0">
                        <a:solidFill>
                          <a:schemeClr val="tx1"/>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solidFill>
                            <a:schemeClr val="tx1"/>
                          </a:solidFill>
                          <a:latin typeface="Times New Roman" pitchFamily="18" charset="0"/>
                          <a:cs typeface="Times New Roman" pitchFamily="18" charset="0"/>
                        </a:rPr>
                        <a:t>Employees of factories, mines, oilfields, plantations, ports, railways, and shops with at least 10 workers</a:t>
                      </a:r>
                      <a:endParaRPr lang="en-US" sz="1600" baseline="0" dirty="0" smtClean="0">
                        <a:solidFill>
                          <a:schemeClr val="tx1"/>
                        </a:solidFill>
                        <a:latin typeface="Times New Roman" pitchFamily="18" charset="0"/>
                        <a:cs typeface="Times New Roman" pitchFamily="18" charset="0"/>
                      </a:endParaRPr>
                    </a:p>
                  </a:txBody>
                  <a:tcPr/>
                </a:tc>
                <a:tc>
                  <a:txBody>
                    <a:bodyPr/>
                    <a:lstStyle/>
                    <a:p>
                      <a:r>
                        <a:rPr lang="en-US" sz="1600" dirty="0" smtClean="0">
                          <a:solidFill>
                            <a:schemeClr val="tx1"/>
                          </a:solidFill>
                          <a:latin typeface="Times New Roman" pitchFamily="18" charset="0"/>
                          <a:cs typeface="Times New Roman" pitchFamily="18" charset="0"/>
                        </a:rPr>
                        <a:t>Employee-None</a:t>
                      </a:r>
                    </a:p>
                    <a:p>
                      <a:r>
                        <a:rPr lang="en-US" sz="1600" dirty="0" smtClean="0">
                          <a:solidFill>
                            <a:schemeClr val="tx1"/>
                          </a:solidFill>
                          <a:latin typeface="Times New Roman" pitchFamily="18" charset="0"/>
                          <a:cs typeface="Times New Roman" pitchFamily="18" charset="0"/>
                        </a:rPr>
                        <a:t>Employer-4%</a:t>
                      </a:r>
                    </a:p>
                    <a:p>
                      <a:r>
                        <a:rPr lang="en-US" sz="1600" dirty="0" smtClean="0">
                          <a:solidFill>
                            <a:schemeClr val="tx1"/>
                          </a:solidFill>
                          <a:latin typeface="Times New Roman" pitchFamily="18" charset="0"/>
                          <a:cs typeface="Times New Roman" pitchFamily="18" charset="0"/>
                        </a:rPr>
                        <a:t>Government-none</a:t>
                      </a:r>
                    </a:p>
                    <a:p>
                      <a:endParaRPr lang="en-US" sz="1600" dirty="0">
                        <a:solidFill>
                          <a:schemeClr val="tx1"/>
                        </a:solidFill>
                        <a:latin typeface="Times New Roman" pitchFamily="18" charset="0"/>
                        <a:cs typeface="Times New Roman" pitchFamily="18" charset="0"/>
                      </a:endParaRPr>
                    </a:p>
                  </a:txBody>
                  <a:tcPr/>
                </a:tc>
                <a:tc>
                  <a:txBody>
                    <a:bodyPr/>
                    <a:lstStyle/>
                    <a:p>
                      <a:r>
                        <a:rPr lang="en-US" sz="1600" dirty="0" smtClean="0">
                          <a:solidFill>
                            <a:schemeClr val="tx1"/>
                          </a:solidFill>
                          <a:latin typeface="Times New Roman" pitchFamily="18" charset="0"/>
                          <a:cs typeface="Times New Roman" pitchFamily="18" charset="0"/>
                        </a:rPr>
                        <a:t>Old age Benefit</a:t>
                      </a:r>
                    </a:p>
                    <a:p>
                      <a:r>
                        <a:rPr lang="en-US" sz="1600" dirty="0" smtClean="0">
                          <a:solidFill>
                            <a:schemeClr val="tx1"/>
                          </a:solidFill>
                          <a:latin typeface="Times New Roman" pitchFamily="18" charset="0"/>
                          <a:cs typeface="Times New Roman" pitchFamily="18" charset="0"/>
                        </a:rPr>
                        <a:t>Disability Benefit</a:t>
                      </a:r>
                    </a:p>
                    <a:p>
                      <a:r>
                        <a:rPr lang="en-US" sz="1600" dirty="0" smtClean="0">
                          <a:solidFill>
                            <a:schemeClr val="tx1"/>
                          </a:solidFill>
                          <a:latin typeface="Times New Roman" pitchFamily="18" charset="0"/>
                          <a:cs typeface="Times New Roman" pitchFamily="18" charset="0"/>
                        </a:rPr>
                        <a:t>Survivors Benefit</a:t>
                      </a:r>
                    </a:p>
                    <a:p>
                      <a:endParaRPr lang="en-US" sz="1600" dirty="0">
                        <a:solidFill>
                          <a:schemeClr val="tx1"/>
                        </a:solidFill>
                        <a:latin typeface="Times New Roman" pitchFamily="18" charset="0"/>
                        <a:cs typeface="Times New Roman" pitchFamily="18" charset="0"/>
                      </a:endParaRPr>
                    </a:p>
                  </a:txBody>
                  <a:tcPr/>
                </a:tc>
              </a:tr>
              <a:tr h="826822">
                <a:tc>
                  <a:txBody>
                    <a:bodyPr/>
                    <a:lstStyle/>
                    <a:p>
                      <a:r>
                        <a:rPr lang="en-US" sz="1600" dirty="0" smtClean="0">
                          <a:solidFill>
                            <a:schemeClr val="tx1"/>
                          </a:solidFill>
                          <a:latin typeface="Times New Roman" pitchFamily="18" charset="0"/>
                          <a:cs typeface="Times New Roman" pitchFamily="18" charset="0"/>
                        </a:rPr>
                        <a:t>National social assistance program(1995)</a:t>
                      </a:r>
                      <a:endParaRPr lang="en-US" sz="1600" dirty="0">
                        <a:solidFill>
                          <a:schemeClr val="tx1"/>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kumimoji="0" lang="en-US" sz="1600" kern="1200" dirty="0" smtClean="0">
                          <a:solidFill>
                            <a:schemeClr val="tx1"/>
                          </a:solidFill>
                          <a:latin typeface="Times New Roman" pitchFamily="18" charset="0"/>
                          <a:cs typeface="Times New Roman" pitchFamily="18" charset="0"/>
                        </a:rPr>
                        <a:t>Needy elderly persons and poor households on the death of the primary breadwinner.</a:t>
                      </a:r>
                      <a:endParaRPr kumimoji="0" lang="en-US" sz="1600" kern="1200" dirty="0" smtClean="0">
                        <a:solidFill>
                          <a:schemeClr val="tx1"/>
                        </a:solidFill>
                        <a:latin typeface="Times New Roman" pitchFamily="18" charset="0"/>
                        <a:ea typeface="+mn-ea"/>
                        <a:cs typeface="Times New Roman" pitchFamily="18" charset="0"/>
                      </a:endParaRPr>
                    </a:p>
                  </a:txBody>
                  <a:tcPr/>
                </a:tc>
                <a:tc>
                  <a:txBody>
                    <a:bodyPr/>
                    <a:lstStyle/>
                    <a:p>
                      <a:r>
                        <a:rPr lang="en-US" sz="1600" dirty="0" smtClean="0">
                          <a:solidFill>
                            <a:schemeClr val="tx1"/>
                          </a:solidFill>
                          <a:latin typeface="Times New Roman" pitchFamily="18" charset="0"/>
                          <a:cs typeface="Times New Roman" pitchFamily="18" charset="0"/>
                        </a:rPr>
                        <a:t>Employee-None</a:t>
                      </a:r>
                    </a:p>
                    <a:p>
                      <a:r>
                        <a:rPr lang="en-US" sz="1600" dirty="0" smtClean="0">
                          <a:solidFill>
                            <a:schemeClr val="tx1"/>
                          </a:solidFill>
                          <a:latin typeface="Times New Roman" pitchFamily="18" charset="0"/>
                          <a:cs typeface="Times New Roman" pitchFamily="18" charset="0"/>
                        </a:rPr>
                        <a:t>Employer-None</a:t>
                      </a:r>
                    </a:p>
                    <a:p>
                      <a:r>
                        <a:rPr lang="en-US" sz="1600" dirty="0" smtClean="0">
                          <a:solidFill>
                            <a:schemeClr val="tx1"/>
                          </a:solidFill>
                          <a:latin typeface="Times New Roman" pitchFamily="18" charset="0"/>
                          <a:cs typeface="Times New Roman" pitchFamily="18" charset="0"/>
                        </a:rPr>
                        <a:t>Government-100%</a:t>
                      </a:r>
                    </a:p>
                  </a:txBody>
                  <a:tcPr/>
                </a:tc>
                <a:tc>
                  <a:txBody>
                    <a:bodyPr/>
                    <a:lstStyle/>
                    <a:p>
                      <a:r>
                        <a:rPr lang="en-US" sz="1600" dirty="0" smtClean="0">
                          <a:solidFill>
                            <a:schemeClr val="tx1"/>
                          </a:solidFill>
                          <a:latin typeface="Times New Roman" pitchFamily="18" charset="0"/>
                          <a:cs typeface="Times New Roman" pitchFamily="18" charset="0"/>
                        </a:rPr>
                        <a:t>Old age Benefit</a:t>
                      </a:r>
                    </a:p>
                    <a:p>
                      <a:r>
                        <a:rPr lang="en-US" sz="1600" dirty="0" smtClean="0">
                          <a:solidFill>
                            <a:schemeClr val="tx1"/>
                          </a:solidFill>
                          <a:latin typeface="Times New Roman" pitchFamily="18" charset="0"/>
                          <a:cs typeface="Times New Roman" pitchFamily="18" charset="0"/>
                        </a:rPr>
                        <a:t>Survivors Benefit</a:t>
                      </a:r>
                    </a:p>
                  </a:txBody>
                  <a:tcPr/>
                </a:tc>
              </a:tr>
              <a:tr h="1001633">
                <a:tc>
                  <a:txBody>
                    <a:bodyPr/>
                    <a:lstStyle/>
                    <a:p>
                      <a:r>
                        <a:rPr lang="en-US" sz="1600" dirty="0" smtClean="0">
                          <a:solidFill>
                            <a:schemeClr val="tx1"/>
                          </a:solidFill>
                          <a:latin typeface="Times New Roman" pitchFamily="18" charset="0"/>
                          <a:cs typeface="Times New Roman" pitchFamily="18" charset="0"/>
                        </a:rPr>
                        <a:t>Unorganized Sector Social Security Scheme (2004)</a:t>
                      </a:r>
                      <a:endParaRPr lang="en-US" sz="1600" dirty="0">
                        <a:solidFill>
                          <a:schemeClr val="tx1"/>
                        </a:solidFill>
                        <a:latin typeface="Times New Roman" pitchFamily="18" charset="0"/>
                        <a:cs typeface="Times New Roman" pitchFamily="18" charset="0"/>
                      </a:endParaRPr>
                    </a:p>
                  </a:txBody>
                  <a:tcPr/>
                </a:tc>
                <a:tc>
                  <a:txBody>
                    <a:bodyPr/>
                    <a:lstStyle/>
                    <a:p>
                      <a:pPr algn="l">
                        <a:buFont typeface="Arial" pitchFamily="34" charset="0"/>
                        <a:buChar char="•"/>
                      </a:pPr>
                      <a:r>
                        <a:rPr lang="en-US" sz="1600" dirty="0" smtClean="0">
                          <a:solidFill>
                            <a:schemeClr val="tx1"/>
                          </a:solidFill>
                          <a:latin typeface="Times New Roman" pitchFamily="18" charset="0"/>
                          <a:cs typeface="Times New Roman" pitchFamily="18" charset="0"/>
                        </a:rPr>
                        <a:t>Voluntary</a:t>
                      </a:r>
                    </a:p>
                    <a:p>
                      <a:pPr algn="l">
                        <a:buFont typeface="Arial" pitchFamily="34" charset="0"/>
                        <a:buChar char="•"/>
                      </a:pPr>
                      <a:r>
                        <a:rPr lang="en-US" sz="1600" dirty="0" smtClean="0">
                          <a:solidFill>
                            <a:schemeClr val="tx1"/>
                          </a:solidFill>
                          <a:latin typeface="Times New Roman" pitchFamily="18" charset="0"/>
                          <a:cs typeface="Times New Roman" pitchFamily="18" charset="0"/>
                        </a:rPr>
                        <a:t>Age 18-50yrs</a:t>
                      </a:r>
                    </a:p>
                    <a:p>
                      <a:pPr algn="l">
                        <a:buFont typeface="Arial" pitchFamily="34" charset="0"/>
                        <a:buChar char="•"/>
                      </a:pPr>
                      <a:r>
                        <a:rPr lang="en-US" sz="1600" dirty="0" smtClean="0">
                          <a:solidFill>
                            <a:schemeClr val="tx1"/>
                          </a:solidFill>
                          <a:latin typeface="Times New Roman" pitchFamily="18" charset="0"/>
                          <a:cs typeface="Times New Roman" pitchFamily="18" charset="0"/>
                        </a:rPr>
                        <a:t>Monthly income &lt;</a:t>
                      </a:r>
                      <a:r>
                        <a:rPr lang="en-US" sz="1600" baseline="0" dirty="0" smtClean="0">
                          <a:solidFill>
                            <a:schemeClr val="tx1"/>
                          </a:solidFill>
                          <a:latin typeface="Times New Roman" pitchFamily="18" charset="0"/>
                          <a:cs typeface="Times New Roman" pitchFamily="18" charset="0"/>
                        </a:rPr>
                        <a:t> Rs 6500</a:t>
                      </a:r>
                      <a:endParaRPr lang="en-US" sz="1600" b="0" baseline="0" dirty="0" smtClean="0">
                        <a:solidFill>
                          <a:schemeClr val="tx1"/>
                        </a:solidFill>
                        <a:latin typeface="Times New Roman" pitchFamily="18" charset="0"/>
                        <a:cs typeface="Times New Roman" pitchFamily="18" charset="0"/>
                      </a:endParaRPr>
                    </a:p>
                  </a:txBody>
                  <a:tcPr/>
                </a:tc>
                <a:tc>
                  <a:txBody>
                    <a:bodyPr/>
                    <a:lstStyle/>
                    <a:p>
                      <a:pPr algn="l"/>
                      <a:r>
                        <a:rPr lang="en-US" sz="1600" dirty="0" smtClean="0">
                          <a:solidFill>
                            <a:schemeClr val="tx1"/>
                          </a:solidFill>
                          <a:latin typeface="Times New Roman" pitchFamily="18" charset="0"/>
                          <a:cs typeface="Times New Roman" pitchFamily="18" charset="0"/>
                        </a:rPr>
                        <a:t>Employee-Rs</a:t>
                      </a:r>
                      <a:r>
                        <a:rPr lang="en-US" sz="1600" baseline="0" dirty="0" smtClean="0">
                          <a:solidFill>
                            <a:schemeClr val="tx1"/>
                          </a:solidFill>
                          <a:latin typeface="Times New Roman" pitchFamily="18" charset="0"/>
                          <a:cs typeface="Times New Roman" pitchFamily="18" charset="0"/>
                        </a:rPr>
                        <a:t> 50-200/</a:t>
                      </a:r>
                      <a:r>
                        <a:rPr lang="en-US" sz="1600" baseline="0" dirty="0" err="1" smtClean="0">
                          <a:solidFill>
                            <a:schemeClr val="tx1"/>
                          </a:solidFill>
                          <a:latin typeface="Times New Roman" pitchFamily="18" charset="0"/>
                          <a:cs typeface="Times New Roman" pitchFamily="18" charset="0"/>
                        </a:rPr>
                        <a:t>mth</a:t>
                      </a:r>
                      <a:endParaRPr lang="en-US" sz="1600" dirty="0" smtClean="0">
                        <a:solidFill>
                          <a:schemeClr val="tx1"/>
                        </a:solidFill>
                        <a:latin typeface="Times New Roman" pitchFamily="18" charset="0"/>
                        <a:cs typeface="Times New Roman" pitchFamily="18" charset="0"/>
                      </a:endParaRPr>
                    </a:p>
                    <a:p>
                      <a:pPr algn="l"/>
                      <a:r>
                        <a:rPr lang="en-US" sz="1600" dirty="0" smtClean="0">
                          <a:solidFill>
                            <a:schemeClr val="tx1"/>
                          </a:solidFill>
                          <a:latin typeface="Times New Roman" pitchFamily="18" charset="0"/>
                          <a:cs typeface="Times New Roman" pitchFamily="18" charset="0"/>
                        </a:rPr>
                        <a:t>Employer-Rs</a:t>
                      </a:r>
                      <a:r>
                        <a:rPr lang="en-US" sz="1600" baseline="0" dirty="0" smtClean="0">
                          <a:solidFill>
                            <a:schemeClr val="tx1"/>
                          </a:solidFill>
                          <a:latin typeface="Times New Roman" pitchFamily="18" charset="0"/>
                          <a:cs typeface="Times New Roman" pitchFamily="18" charset="0"/>
                        </a:rPr>
                        <a:t> 100/</a:t>
                      </a:r>
                      <a:r>
                        <a:rPr lang="en-US" sz="1600" baseline="0" dirty="0" err="1" smtClean="0">
                          <a:solidFill>
                            <a:schemeClr val="tx1"/>
                          </a:solidFill>
                          <a:latin typeface="Times New Roman" pitchFamily="18" charset="0"/>
                          <a:cs typeface="Times New Roman" pitchFamily="18" charset="0"/>
                        </a:rPr>
                        <a:t>mth</a:t>
                      </a:r>
                      <a:endParaRPr lang="en-US" sz="1600" dirty="0" smtClean="0">
                        <a:solidFill>
                          <a:schemeClr val="tx1"/>
                        </a:solidFill>
                        <a:latin typeface="Times New Roman" pitchFamily="18" charset="0"/>
                        <a:cs typeface="Times New Roman" pitchFamily="18" charset="0"/>
                      </a:endParaRPr>
                    </a:p>
                    <a:p>
                      <a:pPr algn="l"/>
                      <a:r>
                        <a:rPr lang="en-US" sz="1600" dirty="0" smtClean="0">
                          <a:solidFill>
                            <a:schemeClr val="tx1"/>
                          </a:solidFill>
                          <a:latin typeface="Times New Roman" pitchFamily="18" charset="0"/>
                          <a:cs typeface="Times New Roman" pitchFamily="18" charset="0"/>
                        </a:rPr>
                        <a:t>Government-1.16%</a:t>
                      </a:r>
                      <a:r>
                        <a:rPr lang="en-US" sz="1600" baseline="0" dirty="0" smtClean="0">
                          <a:solidFill>
                            <a:schemeClr val="tx1"/>
                          </a:solidFill>
                          <a:latin typeface="Times New Roman" pitchFamily="18" charset="0"/>
                          <a:cs typeface="Times New Roman" pitchFamily="18" charset="0"/>
                        </a:rPr>
                        <a:t> of wage</a:t>
                      </a:r>
                      <a:endParaRPr lang="en-US" sz="1600" b="0" dirty="0">
                        <a:solidFill>
                          <a:schemeClr val="tx1"/>
                        </a:solidFill>
                        <a:latin typeface="Times New Roman" pitchFamily="18" charset="0"/>
                        <a:cs typeface="Times New Roman" pitchFamily="18" charset="0"/>
                      </a:endParaRPr>
                    </a:p>
                  </a:txBody>
                  <a:tcPr/>
                </a:tc>
                <a:tc>
                  <a:txBody>
                    <a:bodyPr/>
                    <a:lstStyle/>
                    <a:p>
                      <a:pPr algn="l"/>
                      <a:r>
                        <a:rPr lang="en-US" sz="1600" dirty="0" smtClean="0">
                          <a:solidFill>
                            <a:schemeClr val="tx1"/>
                          </a:solidFill>
                          <a:latin typeface="Times New Roman" pitchFamily="18" charset="0"/>
                          <a:cs typeface="Times New Roman" pitchFamily="18" charset="0"/>
                        </a:rPr>
                        <a:t>Triple Benefit-</a:t>
                      </a:r>
                    </a:p>
                    <a:p>
                      <a:pPr algn="l">
                        <a:buFont typeface="Arial" pitchFamily="34" charset="0"/>
                        <a:buChar char="•"/>
                      </a:pPr>
                      <a:r>
                        <a:rPr lang="en-US" sz="1600" dirty="0" smtClean="0">
                          <a:solidFill>
                            <a:schemeClr val="tx1"/>
                          </a:solidFill>
                          <a:latin typeface="Times New Roman" pitchFamily="18" charset="0"/>
                          <a:cs typeface="Times New Roman" pitchFamily="18" charset="0"/>
                        </a:rPr>
                        <a:t>Pension scheme</a:t>
                      </a:r>
                    </a:p>
                    <a:p>
                      <a:pPr algn="l">
                        <a:buFont typeface="Arial" pitchFamily="34" charset="0"/>
                        <a:buChar char="•"/>
                      </a:pPr>
                      <a:r>
                        <a:rPr kumimoji="0" lang="en-US" sz="1600" kern="1200" dirty="0" smtClean="0">
                          <a:solidFill>
                            <a:schemeClr val="tx1"/>
                          </a:solidFill>
                          <a:latin typeface="Times New Roman" pitchFamily="18" charset="0"/>
                          <a:cs typeface="Times New Roman" pitchFamily="18" charset="0"/>
                        </a:rPr>
                        <a:t>Personal Accident</a:t>
                      </a:r>
                    </a:p>
                    <a:p>
                      <a:pPr algn="l">
                        <a:buFont typeface="Arial" pitchFamily="34" charset="0"/>
                        <a:buChar char="•"/>
                      </a:pPr>
                      <a:r>
                        <a:rPr kumimoji="0" lang="en-US" sz="1600" kern="1200" dirty="0" smtClean="0">
                          <a:solidFill>
                            <a:schemeClr val="tx1"/>
                          </a:solidFill>
                          <a:latin typeface="Times New Roman" pitchFamily="18" charset="0"/>
                          <a:cs typeface="Times New Roman" pitchFamily="18" charset="0"/>
                        </a:rPr>
                        <a:t>Medical Insurance</a:t>
                      </a:r>
                    </a:p>
                  </a:txBody>
                  <a:tcPr/>
                </a:tc>
              </a:tr>
            </a:tbl>
          </a:graphicData>
        </a:graphic>
      </p:graphicFrame>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6858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Benefits for Old age</a:t>
            </a:r>
            <a:endParaRPr lang="en-US" sz="3200" b="1" dirty="0" smtClean="0">
              <a:solidFill>
                <a:srgbClr val="C00000"/>
              </a:solidFill>
              <a:latin typeface="Times New Roman" pitchFamily="18" charset="0"/>
              <a:cs typeface="Times New Roman" pitchFamily="18" charset="0"/>
            </a:endParaRPr>
          </a:p>
        </p:txBody>
      </p:sp>
      <p:sp>
        <p:nvSpPr>
          <p:cNvPr id="17411" name="Content Placeholder 2"/>
          <p:cNvSpPr>
            <a:spLocks noGrp="1"/>
          </p:cNvSpPr>
          <p:nvPr>
            <p:ph idx="1"/>
          </p:nvPr>
        </p:nvSpPr>
        <p:spPr>
          <a:xfrm>
            <a:off x="152400" y="685800"/>
            <a:ext cx="8839200" cy="5715000"/>
          </a:xfrm>
        </p:spPr>
        <p:txBody>
          <a:bodyPr/>
          <a:lstStyle/>
          <a:p>
            <a:r>
              <a:rPr lang="en-US" sz="2200" b="1" dirty="0" smtClean="0">
                <a:latin typeface="Times New Roman" pitchFamily="18" charset="0"/>
                <a:cs typeface="Times New Roman" pitchFamily="18" charset="0"/>
              </a:rPr>
              <a:t> Provident fund:</a:t>
            </a:r>
          </a:p>
          <a:p>
            <a:pPr lvl="1"/>
            <a:r>
              <a:rPr lang="en-US" sz="2200" dirty="0" smtClean="0">
                <a:latin typeface="Times New Roman" pitchFamily="18" charset="0"/>
                <a:cs typeface="Times New Roman" pitchFamily="18" charset="0"/>
              </a:rPr>
              <a:t> A lump sum is paid equal to total employee and employer </a:t>
            </a:r>
          </a:p>
          <a:p>
            <a:pPr lvl="1">
              <a:buNone/>
            </a:pPr>
            <a:r>
              <a:rPr lang="en-US" sz="2200" dirty="0" smtClean="0">
                <a:latin typeface="Times New Roman" pitchFamily="18" charset="0"/>
                <a:cs typeface="Times New Roman" pitchFamily="18" charset="0"/>
              </a:rPr>
              <a:t>    contributions plus interest.</a:t>
            </a:r>
          </a:p>
          <a:p>
            <a:pPr lvl="1"/>
            <a:r>
              <a:rPr lang="en-US" sz="2200" dirty="0" smtClean="0">
                <a:latin typeface="Times New Roman" pitchFamily="18" charset="0"/>
                <a:cs typeface="Times New Roman" pitchFamily="18" charset="0"/>
              </a:rPr>
              <a:t>Drawdown payment: the value of the minimum payment varies from 1 month of wages to total employee and employer contributions plus accrued interest.</a:t>
            </a:r>
          </a:p>
          <a:p>
            <a:endParaRPr lang="en-US" sz="2200" b="1" dirty="0" smtClean="0">
              <a:latin typeface="Times New Roman" pitchFamily="18" charset="0"/>
              <a:cs typeface="Times New Roman" pitchFamily="18" charset="0"/>
            </a:endParaRPr>
          </a:p>
          <a:p>
            <a:r>
              <a:rPr lang="en-US" sz="2200" b="1" dirty="0" smtClean="0">
                <a:latin typeface="Times New Roman" pitchFamily="18" charset="0"/>
                <a:cs typeface="Times New Roman" pitchFamily="18" charset="0"/>
              </a:rPr>
              <a:t>Pension scheme:</a:t>
            </a:r>
            <a:r>
              <a:rPr lang="en-US" sz="2200" dirty="0" smtClean="0">
                <a:latin typeface="Times New Roman" pitchFamily="18" charset="0"/>
                <a:cs typeface="Times New Roman" pitchFamily="18" charset="0"/>
              </a:rPr>
              <a:t> </a:t>
            </a:r>
          </a:p>
          <a:p>
            <a:pPr lvl="1"/>
            <a:r>
              <a:rPr lang="en-US" sz="2200" dirty="0" smtClean="0">
                <a:latin typeface="Times New Roman" pitchFamily="18" charset="0"/>
                <a:cs typeface="Times New Roman" pitchFamily="18" charset="0"/>
              </a:rPr>
              <a:t>With 10 or more years of coverage, a monthly pension is paid based on a member’s pensionable service and earnings, subject to a minimum pension; </a:t>
            </a:r>
          </a:p>
          <a:p>
            <a:pPr lvl="1"/>
            <a:r>
              <a:rPr lang="en-US" sz="2200" dirty="0" smtClean="0">
                <a:latin typeface="Times New Roman" pitchFamily="18" charset="0"/>
                <a:cs typeface="Times New Roman" pitchFamily="18" charset="0"/>
              </a:rPr>
              <a:t>With less than 10 years, a lump sum is paid equal to total employee and employer contributions plus interest.</a:t>
            </a:r>
          </a:p>
          <a:p>
            <a:pPr lvl="1"/>
            <a:r>
              <a:rPr lang="en-US" sz="2200" dirty="0" smtClean="0">
                <a:latin typeface="Times New Roman" pitchFamily="18" charset="0"/>
                <a:cs typeface="Times New Roman" pitchFamily="18" charset="0"/>
              </a:rPr>
              <a:t>Early pension: The basic pension is reduced by 3% for each year that retirement is taken before age 58.</a:t>
            </a:r>
          </a:p>
        </p:txBody>
      </p:sp>
      <p:pic>
        <p:nvPicPr>
          <p:cNvPr id="17412" name="Picture 4" descr="F:\Seminar\rakesh\social security.9.4.sa\5.jpg"/>
          <p:cNvPicPr>
            <a:picLocks noChangeAspect="1" noChangeArrowheads="1"/>
          </p:cNvPicPr>
          <p:nvPr/>
        </p:nvPicPr>
        <p:blipFill>
          <a:blip r:embed="rId2"/>
          <a:srcRect/>
          <a:stretch>
            <a:fillRect/>
          </a:stretch>
        </p:blipFill>
        <p:spPr bwMode="auto">
          <a:xfrm>
            <a:off x="7239000" y="0"/>
            <a:ext cx="1905000" cy="1219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304800" y="-6858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Benefits for Old age</a:t>
            </a:r>
            <a:endParaRPr lang="en-US" sz="3200" b="1" dirty="0" smtClean="0">
              <a:solidFill>
                <a:srgbClr val="C00000"/>
              </a:solidFill>
              <a:latin typeface="Times New Roman" pitchFamily="18" charset="0"/>
              <a:cs typeface="Times New Roman" pitchFamily="18" charset="0"/>
            </a:endParaRPr>
          </a:p>
        </p:txBody>
      </p:sp>
      <p:sp>
        <p:nvSpPr>
          <p:cNvPr id="17411" name="Content Placeholder 2"/>
          <p:cNvSpPr>
            <a:spLocks noGrp="1"/>
          </p:cNvSpPr>
          <p:nvPr>
            <p:ph idx="1"/>
          </p:nvPr>
        </p:nvSpPr>
        <p:spPr>
          <a:xfrm>
            <a:off x="152400" y="685800"/>
            <a:ext cx="8839200" cy="5715000"/>
          </a:xfrm>
        </p:spPr>
        <p:txBody>
          <a:bodyPr/>
          <a:lstStyle/>
          <a:p>
            <a:r>
              <a:rPr lang="en-US" sz="2000" b="1" dirty="0" smtClean="0">
                <a:latin typeface="Times New Roman" pitchFamily="18" charset="0"/>
                <a:cs typeface="Times New Roman" pitchFamily="18" charset="0"/>
              </a:rPr>
              <a:t>Gratuity scheme</a:t>
            </a:r>
            <a:r>
              <a:rPr lang="en-US" sz="2000" dirty="0" smtClean="0">
                <a:latin typeface="Times New Roman" pitchFamily="18" charset="0"/>
                <a:cs typeface="Times New Roman" pitchFamily="18" charset="0"/>
              </a:rPr>
              <a:t>:</a:t>
            </a:r>
          </a:p>
          <a:p>
            <a:pPr lvl="1"/>
            <a:r>
              <a:rPr lang="en-US" sz="2000" dirty="0" smtClean="0">
                <a:latin typeface="Times New Roman" pitchFamily="18" charset="0"/>
                <a:cs typeface="Times New Roman" pitchFamily="18" charset="0"/>
              </a:rPr>
              <a:t> Based on the insured’s final salary, a lump sum is paid </a:t>
            </a:r>
          </a:p>
          <a:p>
            <a:pPr lvl="1">
              <a:buNone/>
            </a:pPr>
            <a:r>
              <a:rPr lang="en-US" sz="2000" dirty="0" smtClean="0">
                <a:latin typeface="Times New Roman" pitchFamily="18" charset="0"/>
                <a:cs typeface="Times New Roman" pitchFamily="18" charset="0"/>
              </a:rPr>
              <a:t>    equal to 15 days of wages for each year of continuous </a:t>
            </a:r>
          </a:p>
          <a:p>
            <a:pPr lvl="1">
              <a:buNone/>
            </a:pPr>
            <a:r>
              <a:rPr lang="en-US" sz="2000" dirty="0" smtClean="0">
                <a:latin typeface="Times New Roman" pitchFamily="18" charset="0"/>
                <a:cs typeface="Times New Roman" pitchFamily="18" charset="0"/>
              </a:rPr>
              <a:t>    service (a reduced amount is paid for part years in excess of 6 months).</a:t>
            </a:r>
          </a:p>
          <a:p>
            <a:pPr lvl="1"/>
            <a:r>
              <a:rPr lang="en-US" sz="2000" dirty="0" smtClean="0">
                <a:latin typeface="Times New Roman" pitchFamily="18" charset="0"/>
                <a:cs typeface="Times New Roman" pitchFamily="18" charset="0"/>
              </a:rPr>
              <a:t>Maximum benefit is 350,000 rupees.</a:t>
            </a:r>
          </a:p>
          <a:p>
            <a:pPr lvl="1"/>
            <a:r>
              <a:rPr lang="en-US" sz="2000" dirty="0" smtClean="0">
                <a:latin typeface="Times New Roman" pitchFamily="18" charset="0"/>
                <a:cs typeface="Times New Roman" pitchFamily="18" charset="0"/>
              </a:rPr>
              <a:t>For seasonal employees, employers pay the gratuity at the rate of 7 days’ wages for each season worked.</a:t>
            </a:r>
          </a:p>
          <a:p>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National Old Age Pension Scheme</a:t>
            </a:r>
          </a:p>
          <a:p>
            <a:r>
              <a:rPr lang="en-US" sz="2000" dirty="0" smtClean="0">
                <a:latin typeface="Times New Roman" pitchFamily="18" charset="0"/>
                <a:cs typeface="Times New Roman" pitchFamily="18" charset="0"/>
              </a:rPr>
              <a:t>Eligibility criteria</a:t>
            </a:r>
          </a:p>
          <a:p>
            <a:pPr lvl="1"/>
            <a:r>
              <a:rPr lang="en-US" sz="2000" dirty="0" smtClean="0">
                <a:latin typeface="Times New Roman" pitchFamily="18" charset="0"/>
                <a:cs typeface="Times New Roman" pitchFamily="18" charset="0"/>
              </a:rPr>
              <a:t>Age of the applicant (male or female) is 65 years or above. </a:t>
            </a:r>
          </a:p>
          <a:p>
            <a:pPr lvl="1"/>
            <a:r>
              <a:rPr lang="en-US" sz="2000" dirty="0" smtClean="0">
                <a:latin typeface="Times New Roman" pitchFamily="18" charset="0"/>
                <a:cs typeface="Times New Roman" pitchFamily="18" charset="0"/>
              </a:rPr>
              <a:t>Applicant is destitute </a:t>
            </a:r>
            <a:r>
              <a:rPr lang="en-US" sz="2000" dirty="0" err="1" smtClean="0">
                <a:latin typeface="Times New Roman" pitchFamily="18" charset="0"/>
                <a:cs typeface="Times New Roman" pitchFamily="18" charset="0"/>
              </a:rPr>
              <a:t>i.e</a:t>
            </a:r>
            <a:r>
              <a:rPr lang="en-US" sz="2000" dirty="0" smtClean="0">
                <a:latin typeface="Times New Roman" pitchFamily="18" charset="0"/>
                <a:cs typeface="Times New Roman" pitchFamily="18" charset="0"/>
              </a:rPr>
              <a:t> having little or no regular means of subsistence from his/her own sources of income or through support from family members or other sources</a:t>
            </a:r>
          </a:p>
          <a:p>
            <a:r>
              <a:rPr lang="en-US" sz="2000" dirty="0" smtClean="0">
                <a:latin typeface="Times New Roman" pitchFamily="18" charset="0"/>
                <a:cs typeface="Times New Roman" pitchFamily="18" charset="0"/>
              </a:rPr>
              <a:t>Pension amount- Rs 200 per month from the year 2006–07</a:t>
            </a:r>
          </a:p>
          <a:p>
            <a:pPr>
              <a:buNone/>
            </a:pPr>
            <a:endParaRPr lang="en-US" sz="2000" dirty="0" smtClean="0">
              <a:latin typeface="Times New Roman" pitchFamily="18" charset="0"/>
              <a:cs typeface="Times New Roman" pitchFamily="18" charset="0"/>
            </a:endParaRPr>
          </a:p>
        </p:txBody>
      </p:sp>
      <p:pic>
        <p:nvPicPr>
          <p:cNvPr id="17412" name="Picture 4" descr="F:\Seminar\rakesh\social security.9.4.sa\5.jpg"/>
          <p:cNvPicPr>
            <a:picLocks noChangeAspect="1" noChangeArrowheads="1"/>
          </p:cNvPicPr>
          <p:nvPr/>
        </p:nvPicPr>
        <p:blipFill>
          <a:blip r:embed="rId3"/>
          <a:srcRect/>
          <a:stretch>
            <a:fillRect/>
          </a:stretch>
        </p:blipFill>
        <p:spPr bwMode="auto">
          <a:xfrm>
            <a:off x="7162800" y="0"/>
            <a:ext cx="1905000" cy="1676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6858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Benefits for Disability</a:t>
            </a:r>
            <a:endParaRPr lang="en-US" sz="3200" b="1" dirty="0" smtClean="0">
              <a:solidFill>
                <a:srgbClr val="C00000"/>
              </a:solidFill>
              <a:latin typeface="Times New Roman" pitchFamily="18" charset="0"/>
              <a:cs typeface="Times New Roman" pitchFamily="18" charset="0"/>
            </a:endParaRPr>
          </a:p>
        </p:txBody>
      </p:sp>
      <p:sp>
        <p:nvSpPr>
          <p:cNvPr id="17411" name="Content Placeholder 2"/>
          <p:cNvSpPr>
            <a:spLocks noGrp="1"/>
          </p:cNvSpPr>
          <p:nvPr>
            <p:ph idx="1"/>
          </p:nvPr>
        </p:nvSpPr>
        <p:spPr>
          <a:xfrm>
            <a:off x="152400" y="685800"/>
            <a:ext cx="8839200" cy="5715000"/>
          </a:xfrm>
        </p:spPr>
        <p:txBody>
          <a:bodyPr/>
          <a:lstStyle/>
          <a:p>
            <a:pPr>
              <a:buNone/>
            </a:pPr>
            <a:r>
              <a:rPr lang="en-US" sz="2200" b="1" dirty="0" smtClean="0">
                <a:latin typeface="Times New Roman" pitchFamily="18" charset="0"/>
                <a:cs typeface="Times New Roman" pitchFamily="18" charset="0"/>
              </a:rPr>
              <a:t>Permanent Disability Benefits</a:t>
            </a:r>
          </a:p>
          <a:p>
            <a:r>
              <a:rPr lang="en-US" sz="2200" b="1" dirty="0" smtClean="0">
                <a:latin typeface="Times New Roman" pitchFamily="18" charset="0"/>
                <a:cs typeface="Times New Roman" pitchFamily="18" charset="0"/>
              </a:rPr>
              <a:t>Provident fund:</a:t>
            </a:r>
          </a:p>
          <a:p>
            <a:pPr lvl="1"/>
            <a:r>
              <a:rPr lang="en-US" sz="2200" dirty="0" smtClean="0">
                <a:latin typeface="Times New Roman" pitchFamily="18" charset="0"/>
                <a:cs typeface="Times New Roman" pitchFamily="18" charset="0"/>
              </a:rPr>
              <a:t> Lump sum is paid equal to total employee and employer contributions plus interest.</a:t>
            </a:r>
          </a:p>
          <a:p>
            <a:r>
              <a:rPr lang="en-US" sz="2200" b="1" dirty="0" smtClean="0">
                <a:latin typeface="Times New Roman" pitchFamily="18" charset="0"/>
                <a:cs typeface="Times New Roman" pitchFamily="18" charset="0"/>
              </a:rPr>
              <a:t>Pension scheme:</a:t>
            </a:r>
          </a:p>
          <a:p>
            <a:pPr lvl="1"/>
            <a:r>
              <a:rPr lang="en-US" sz="2200" dirty="0" smtClean="0">
                <a:latin typeface="Times New Roman" pitchFamily="18" charset="0"/>
                <a:cs typeface="Times New Roman" pitchFamily="18" charset="0"/>
              </a:rPr>
              <a:t>Monthly pension -min Rs 250 rupees or a lump sum is paid equal to total employee and employer contributions plus interest.</a:t>
            </a:r>
          </a:p>
          <a:p>
            <a:r>
              <a:rPr lang="en-US" sz="2200" b="1" dirty="0" smtClean="0">
                <a:latin typeface="Times New Roman" pitchFamily="18" charset="0"/>
                <a:cs typeface="Times New Roman" pitchFamily="18" charset="0"/>
              </a:rPr>
              <a:t>Gratuity scheme:</a:t>
            </a:r>
            <a:r>
              <a:rPr lang="en-US" sz="2200" dirty="0" smtClean="0">
                <a:latin typeface="Times New Roman" pitchFamily="18" charset="0"/>
                <a:cs typeface="Times New Roman" pitchFamily="18" charset="0"/>
              </a:rPr>
              <a:t> </a:t>
            </a:r>
          </a:p>
          <a:p>
            <a:pPr lvl="1"/>
            <a:r>
              <a:rPr lang="en-US" sz="2200" dirty="0" smtClean="0">
                <a:latin typeface="Times New Roman" pitchFamily="18" charset="0"/>
                <a:cs typeface="Times New Roman" pitchFamily="18" charset="0"/>
              </a:rPr>
              <a:t>a lump sum equal to 15 days of wages for each year of continuous service</a:t>
            </a:r>
          </a:p>
          <a:p>
            <a:pPr lvl="1"/>
            <a:r>
              <a:rPr lang="en-US" sz="2200" dirty="0" smtClean="0">
                <a:latin typeface="Times New Roman" pitchFamily="18" charset="0"/>
                <a:cs typeface="Times New Roman" pitchFamily="18" charset="0"/>
              </a:rPr>
              <a:t>Maximum benefit is Rs 350,000 </a:t>
            </a:r>
          </a:p>
          <a:p>
            <a:pPr lvl="1"/>
            <a:r>
              <a:rPr lang="en-US" sz="2200" dirty="0" smtClean="0">
                <a:latin typeface="Times New Roman" pitchFamily="18" charset="0"/>
                <a:cs typeface="Times New Roman" pitchFamily="18" charset="0"/>
              </a:rPr>
              <a:t>Seasonal employees are paid at the rate of 7 days of </a:t>
            </a:r>
          </a:p>
          <a:p>
            <a:pPr lvl="1">
              <a:buNone/>
            </a:pPr>
            <a:r>
              <a:rPr lang="en-US" sz="2200" dirty="0" smtClean="0">
                <a:latin typeface="Times New Roman" pitchFamily="18" charset="0"/>
                <a:cs typeface="Times New Roman" pitchFamily="18" charset="0"/>
              </a:rPr>
              <a:t>    wages for each season worked.</a:t>
            </a:r>
          </a:p>
          <a:p>
            <a:pPr>
              <a:buNone/>
            </a:pPr>
            <a:endParaRPr lang="en-US" sz="2200" dirty="0" smtClean="0">
              <a:latin typeface="Times New Roman" pitchFamily="18" charset="0"/>
              <a:cs typeface="Times New Roman" pitchFamily="18" charset="0"/>
            </a:endParaRPr>
          </a:p>
        </p:txBody>
      </p:sp>
      <p:pic>
        <p:nvPicPr>
          <p:cNvPr id="5" name="Picture 9" descr="F:\Seminar\rakesh\social security.9.4.sa\wwd8.jpg"/>
          <p:cNvPicPr>
            <a:picLocks noChangeAspect="1" noChangeArrowheads="1"/>
          </p:cNvPicPr>
          <p:nvPr/>
        </p:nvPicPr>
        <p:blipFill>
          <a:blip r:embed="rId2" cstate="print"/>
          <a:srcRect/>
          <a:stretch>
            <a:fillRect/>
          </a:stretch>
        </p:blipFill>
        <p:spPr bwMode="auto">
          <a:xfrm>
            <a:off x="7040562" y="5045075"/>
            <a:ext cx="2027238" cy="1736725"/>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6858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Benefits for Survivors</a:t>
            </a:r>
            <a:endParaRPr lang="en-US" sz="3200" b="1" dirty="0" smtClean="0">
              <a:solidFill>
                <a:srgbClr val="C00000"/>
              </a:solidFill>
              <a:latin typeface="Times New Roman" pitchFamily="18" charset="0"/>
              <a:cs typeface="Times New Roman" pitchFamily="18" charset="0"/>
            </a:endParaRPr>
          </a:p>
        </p:txBody>
      </p:sp>
      <p:sp>
        <p:nvSpPr>
          <p:cNvPr id="17411" name="Content Placeholder 2"/>
          <p:cNvSpPr>
            <a:spLocks noGrp="1"/>
          </p:cNvSpPr>
          <p:nvPr>
            <p:ph idx="1"/>
          </p:nvPr>
        </p:nvSpPr>
        <p:spPr>
          <a:xfrm>
            <a:off x="152400" y="228600"/>
            <a:ext cx="8839200" cy="5943600"/>
          </a:xfrm>
        </p:spPr>
        <p:txBody>
          <a:bodyPr/>
          <a:lstStyle/>
          <a:p>
            <a:pPr>
              <a:buNone/>
            </a:pPr>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Provident fund</a:t>
            </a:r>
            <a:r>
              <a:rPr lang="en-US" sz="2000" dirty="0" smtClean="0">
                <a:latin typeface="Times New Roman" pitchFamily="18" charset="0"/>
                <a:cs typeface="Times New Roman" pitchFamily="18" charset="0"/>
              </a:rPr>
              <a:t>:</a:t>
            </a:r>
          </a:p>
          <a:p>
            <a:pPr lvl="1"/>
            <a:r>
              <a:rPr lang="en-US" sz="2000" dirty="0" smtClean="0">
                <a:latin typeface="Times New Roman" pitchFamily="18" charset="0"/>
                <a:cs typeface="Times New Roman" pitchFamily="18" charset="0"/>
              </a:rPr>
              <a:t> A lump sum is paid equal to total employee and </a:t>
            </a:r>
          </a:p>
          <a:p>
            <a:pPr lvl="1">
              <a:buNone/>
            </a:pPr>
            <a:r>
              <a:rPr lang="en-US" sz="2000" dirty="0" smtClean="0">
                <a:latin typeface="Times New Roman" pitchFamily="18" charset="0"/>
                <a:cs typeface="Times New Roman" pitchFamily="18" charset="0"/>
              </a:rPr>
              <a:t>     employer contributions plus interest. </a:t>
            </a:r>
          </a:p>
          <a:p>
            <a:pPr lvl="1"/>
            <a:r>
              <a:rPr lang="en-US" sz="2000" dirty="0" smtClean="0">
                <a:latin typeface="Times New Roman" pitchFamily="18" charset="0"/>
                <a:cs typeface="Times New Roman" pitchFamily="18" charset="0"/>
              </a:rPr>
              <a:t>Death grant: Up to Rs 2,000 rupees</a:t>
            </a:r>
          </a:p>
          <a:p>
            <a:r>
              <a:rPr lang="en-US" sz="2000" b="1" dirty="0" smtClean="0">
                <a:latin typeface="Times New Roman" pitchFamily="18" charset="0"/>
                <a:cs typeface="Times New Roman" pitchFamily="18" charset="0"/>
              </a:rPr>
              <a:t>Survivor (deposit-linked) insurance scheme:</a:t>
            </a:r>
            <a:r>
              <a:rPr lang="en-US" sz="2000" dirty="0" smtClean="0">
                <a:latin typeface="Times New Roman" pitchFamily="18" charset="0"/>
                <a:cs typeface="Times New Roman" pitchFamily="18" charset="0"/>
              </a:rPr>
              <a:t> </a:t>
            </a:r>
          </a:p>
          <a:p>
            <a:pPr lvl="1"/>
            <a:r>
              <a:rPr lang="en-US" sz="2000" dirty="0" smtClean="0">
                <a:latin typeface="Times New Roman" pitchFamily="18" charset="0"/>
                <a:cs typeface="Times New Roman" pitchFamily="18" charset="0"/>
              </a:rPr>
              <a:t>A lump sum is paid equal to the average balance of the </a:t>
            </a:r>
          </a:p>
          <a:p>
            <a:pPr lvl="1">
              <a:buNone/>
            </a:pPr>
            <a:r>
              <a:rPr lang="en-US" sz="2000" dirty="0" smtClean="0">
                <a:latin typeface="Times New Roman" pitchFamily="18" charset="0"/>
                <a:cs typeface="Times New Roman" pitchFamily="18" charset="0"/>
              </a:rPr>
              <a:t>     deceased’s provident fund account during the 12 months before death</a:t>
            </a:r>
          </a:p>
          <a:p>
            <a:pPr lvl="1"/>
            <a:r>
              <a:rPr lang="en-US" sz="2000" dirty="0" smtClean="0">
                <a:latin typeface="Times New Roman" pitchFamily="18" charset="0"/>
                <a:cs typeface="Times New Roman" pitchFamily="18" charset="0"/>
              </a:rPr>
              <a:t>Maximum benefit is Rs 60,000 </a:t>
            </a:r>
          </a:p>
          <a:p>
            <a:r>
              <a:rPr lang="en-US" sz="2000" b="1" dirty="0" smtClean="0">
                <a:latin typeface="Times New Roman" pitchFamily="18" charset="0"/>
                <a:cs typeface="Times New Roman" pitchFamily="18" charset="0"/>
              </a:rPr>
              <a:t>Widow’s pension (pension scheme):</a:t>
            </a:r>
          </a:p>
          <a:p>
            <a:pPr lvl="1"/>
            <a:r>
              <a:rPr lang="en-US" sz="2000" dirty="0" smtClean="0">
                <a:latin typeface="Times New Roman" pitchFamily="18" charset="0"/>
                <a:cs typeface="Times New Roman" pitchFamily="18" charset="0"/>
              </a:rPr>
              <a:t> 50% of the deceased’s pension . </a:t>
            </a:r>
          </a:p>
          <a:p>
            <a:pPr lvl="1"/>
            <a:r>
              <a:rPr lang="en-US" sz="2000" dirty="0" smtClean="0">
                <a:latin typeface="Times New Roman" pitchFamily="18" charset="0"/>
                <a:cs typeface="Times New Roman" pitchFamily="18" charset="0"/>
              </a:rPr>
              <a:t>Minimum monthly pension -450 rupees.</a:t>
            </a:r>
            <a:r>
              <a:rPr lang="en-US" sz="2000" b="1" dirty="0" smtClean="0">
                <a:latin typeface="Times New Roman" pitchFamily="18" charset="0"/>
                <a:cs typeface="Times New Roman" pitchFamily="18" charset="0"/>
              </a:rPr>
              <a:t> </a:t>
            </a:r>
          </a:p>
          <a:p>
            <a:r>
              <a:rPr lang="en-US" sz="2000" b="1" dirty="0" smtClean="0">
                <a:latin typeface="Times New Roman" pitchFamily="18" charset="0"/>
                <a:cs typeface="Times New Roman" pitchFamily="18" charset="0"/>
              </a:rPr>
              <a:t>Orphan’s pension (pension scheme):</a:t>
            </a:r>
          </a:p>
          <a:p>
            <a:pPr lvl="1"/>
            <a:r>
              <a:rPr lang="en-US" sz="2000" dirty="0" smtClean="0">
                <a:latin typeface="Times New Roman" pitchFamily="18" charset="0"/>
                <a:cs typeface="Times New Roman" pitchFamily="18" charset="0"/>
              </a:rPr>
              <a:t> Paid for one or two orphans up to age 25 (no limit if totally and permanently disabled). </a:t>
            </a:r>
          </a:p>
          <a:p>
            <a:pPr lvl="1"/>
            <a:r>
              <a:rPr lang="en-US" sz="2000" dirty="0" smtClean="0">
                <a:latin typeface="Times New Roman" pitchFamily="18" charset="0"/>
                <a:cs typeface="Times New Roman" pitchFamily="18" charset="0"/>
              </a:rPr>
              <a:t>Pension is equal to 25% of the widow’ s pension(min Rs 150 per month).</a:t>
            </a:r>
          </a:p>
          <a:p>
            <a:pPr lvl="1"/>
            <a:r>
              <a:rPr lang="en-US" sz="2000" dirty="0" smtClean="0">
                <a:latin typeface="Times New Roman" pitchFamily="18" charset="0"/>
                <a:cs typeface="Times New Roman" pitchFamily="18" charset="0"/>
              </a:rPr>
              <a:t>Full orphans  or dependent parent receive 75% of the widow pension </a:t>
            </a:r>
          </a:p>
          <a:p>
            <a:pPr lvl="1">
              <a:buNone/>
            </a:pPr>
            <a:r>
              <a:rPr lang="en-US" sz="2000" dirty="0" smtClean="0">
                <a:latin typeface="Times New Roman" pitchFamily="18" charset="0"/>
                <a:cs typeface="Times New Roman" pitchFamily="18" charset="0"/>
              </a:rPr>
              <a:t>    (min Rs 250 per month).</a:t>
            </a:r>
          </a:p>
          <a:p>
            <a:pPr lvl="1"/>
            <a:endParaRPr lang="en-US" sz="2000" dirty="0" smtClean="0">
              <a:latin typeface="Times New Roman" pitchFamily="18" charset="0"/>
              <a:cs typeface="Times New Roman" pitchFamily="18" charset="0"/>
            </a:endParaRPr>
          </a:p>
        </p:txBody>
      </p:sp>
      <p:pic>
        <p:nvPicPr>
          <p:cNvPr id="5" name="Picture 19" descr="See full size image">
            <a:hlinkClick r:id="rId2"/>
          </p:cNvPr>
          <p:cNvPicPr>
            <a:picLocks noChangeAspect="1" noChangeArrowheads="1"/>
          </p:cNvPicPr>
          <p:nvPr/>
        </p:nvPicPr>
        <p:blipFill>
          <a:blip r:embed="rId3"/>
          <a:srcRect/>
          <a:stretch>
            <a:fillRect/>
          </a:stretch>
        </p:blipFill>
        <p:spPr bwMode="auto">
          <a:xfrm>
            <a:off x="6934200" y="457200"/>
            <a:ext cx="2209800" cy="2209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Title 1"/>
          <p:cNvSpPr>
            <a:spLocks noGrp="1"/>
          </p:cNvSpPr>
          <p:nvPr>
            <p:ph type="title"/>
          </p:nvPr>
        </p:nvSpPr>
        <p:spPr>
          <a:xfrm>
            <a:off x="457200" y="-6858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for Survivors</a:t>
            </a:r>
            <a:endParaRPr lang="en-US" sz="3200" b="1" dirty="0" smtClean="0">
              <a:solidFill>
                <a:srgbClr val="C00000"/>
              </a:solidFill>
              <a:latin typeface="Times New Roman" pitchFamily="18" charset="0"/>
              <a:cs typeface="Times New Roman" pitchFamily="18" charset="0"/>
            </a:endParaRPr>
          </a:p>
        </p:txBody>
      </p:sp>
      <p:sp>
        <p:nvSpPr>
          <p:cNvPr id="17411" name="Content Placeholder 2"/>
          <p:cNvSpPr>
            <a:spLocks noGrp="1"/>
          </p:cNvSpPr>
          <p:nvPr>
            <p:ph idx="1"/>
          </p:nvPr>
        </p:nvSpPr>
        <p:spPr>
          <a:xfrm>
            <a:off x="152400" y="685800"/>
            <a:ext cx="8839200" cy="5715000"/>
          </a:xfrm>
        </p:spPr>
        <p:txBody>
          <a:bodyPr/>
          <a:lstStyle/>
          <a:p>
            <a:endParaRPr lang="en-US" sz="2200" b="1" dirty="0" smtClean="0">
              <a:latin typeface="Times New Roman" pitchFamily="18" charset="0"/>
              <a:cs typeface="Times New Roman" pitchFamily="18" charset="0"/>
            </a:endParaRPr>
          </a:p>
          <a:p>
            <a:r>
              <a:rPr lang="en-US" sz="2200" b="1" dirty="0" smtClean="0">
                <a:latin typeface="Times New Roman" pitchFamily="18" charset="0"/>
                <a:cs typeface="Times New Roman" pitchFamily="18" charset="0"/>
              </a:rPr>
              <a:t>Gratuity scheme:</a:t>
            </a:r>
          </a:p>
          <a:p>
            <a:pPr lvl="1"/>
            <a:r>
              <a:rPr lang="en-US" sz="2200" dirty="0" smtClean="0">
                <a:latin typeface="Times New Roman" pitchFamily="18" charset="0"/>
                <a:cs typeface="Times New Roman" pitchFamily="18" charset="0"/>
              </a:rPr>
              <a:t>a lump sum is paid equal to 15 days of wages for </a:t>
            </a:r>
          </a:p>
          <a:p>
            <a:pPr lvl="1">
              <a:buNone/>
            </a:pPr>
            <a:r>
              <a:rPr lang="en-US" sz="2200" dirty="0" smtClean="0">
                <a:latin typeface="Times New Roman" pitchFamily="18" charset="0"/>
                <a:cs typeface="Times New Roman" pitchFamily="18" charset="0"/>
              </a:rPr>
              <a:t>   each year of continuous service</a:t>
            </a:r>
          </a:p>
          <a:p>
            <a:pPr lvl="1"/>
            <a:r>
              <a:rPr lang="en-US" sz="2200" dirty="0" smtClean="0">
                <a:latin typeface="Times New Roman" pitchFamily="18" charset="0"/>
                <a:cs typeface="Times New Roman" pitchFamily="18" charset="0"/>
              </a:rPr>
              <a:t>Maximum benefit is Rs 350,000 </a:t>
            </a:r>
          </a:p>
          <a:p>
            <a:pPr lvl="1"/>
            <a:r>
              <a:rPr lang="en-US" sz="2200" dirty="0" smtClean="0">
                <a:latin typeface="Times New Roman" pitchFamily="18" charset="0"/>
                <a:cs typeface="Times New Roman" pitchFamily="18" charset="0"/>
              </a:rPr>
              <a:t>Seasonal employees are paid at the rate of 7 days of wages for each season worked</a:t>
            </a:r>
          </a:p>
          <a:p>
            <a:pPr marL="273050" lvl="1" indent="-273050">
              <a:buClr>
                <a:srgbClr val="0BD0D9"/>
              </a:buClr>
              <a:buSzPct val="95000"/>
            </a:pPr>
            <a:r>
              <a:rPr lang="en-US" sz="2200" b="1" dirty="0" smtClean="0">
                <a:latin typeface="Times New Roman" pitchFamily="18" charset="0"/>
                <a:cs typeface="Times New Roman" pitchFamily="18" charset="0"/>
              </a:rPr>
              <a:t>Funeral grant:</a:t>
            </a:r>
            <a:r>
              <a:rPr lang="en-US" sz="2200" dirty="0" smtClean="0">
                <a:latin typeface="Times New Roman" pitchFamily="18" charset="0"/>
                <a:cs typeface="Times New Roman" pitchFamily="18" charset="0"/>
              </a:rPr>
              <a:t> Lump sum up to 3,000 rupees. </a:t>
            </a:r>
          </a:p>
          <a:p>
            <a:r>
              <a:rPr lang="en-US" sz="2200" b="1" dirty="0" smtClean="0">
                <a:latin typeface="Times New Roman" pitchFamily="18" charset="0"/>
                <a:cs typeface="Times New Roman" pitchFamily="18" charset="0"/>
              </a:rPr>
              <a:t>Survivor grant (National Family Benefit Scheme)</a:t>
            </a:r>
          </a:p>
          <a:p>
            <a:r>
              <a:rPr lang="en-US" sz="2200" dirty="0" smtClean="0">
                <a:latin typeface="Times New Roman" pitchFamily="18" charset="0"/>
                <a:cs typeface="Times New Roman" pitchFamily="18" charset="0"/>
              </a:rPr>
              <a:t>Eligibility criteria:</a:t>
            </a:r>
          </a:p>
          <a:p>
            <a:pPr lvl="1"/>
            <a:r>
              <a:rPr lang="en-US" sz="2200" dirty="0" smtClean="0">
                <a:latin typeface="Times New Roman" pitchFamily="18" charset="0"/>
                <a:cs typeface="Times New Roman" pitchFamily="18" charset="0"/>
              </a:rPr>
              <a:t>Death of primary breadwinner aged between 18 to 65 years</a:t>
            </a:r>
          </a:p>
          <a:p>
            <a:pPr lvl="1"/>
            <a:r>
              <a:rPr lang="en-US" sz="2200" dirty="0" smtClean="0">
                <a:latin typeface="Times New Roman" pitchFamily="18" charset="0"/>
                <a:cs typeface="Times New Roman" pitchFamily="18" charset="0"/>
              </a:rPr>
              <a:t>Earnings of primary breadwinner should contribute substantially to the household income</a:t>
            </a:r>
          </a:p>
          <a:p>
            <a:pPr lvl="1"/>
            <a:r>
              <a:rPr lang="en-US" sz="2200" dirty="0" smtClean="0">
                <a:latin typeface="Times New Roman" pitchFamily="18" charset="0"/>
                <a:cs typeface="Times New Roman" pitchFamily="18" charset="0"/>
              </a:rPr>
              <a:t>Bereaved household should qualifies as below the poverty line</a:t>
            </a:r>
          </a:p>
          <a:p>
            <a:r>
              <a:rPr lang="en-US" sz="2200" dirty="0" smtClean="0">
                <a:latin typeface="Times New Roman" pitchFamily="18" charset="0"/>
                <a:cs typeface="Times New Roman" pitchFamily="18" charset="0"/>
              </a:rPr>
              <a:t>Benefit amount - Rs. 10,000/- in the case of death of primary breadwinner due to natural or accidental cause</a:t>
            </a:r>
          </a:p>
        </p:txBody>
      </p:sp>
      <p:pic>
        <p:nvPicPr>
          <p:cNvPr id="5" name="Picture 19" descr="See full size image">
            <a:hlinkClick r:id="rId2"/>
          </p:cNvPr>
          <p:cNvPicPr>
            <a:picLocks noChangeAspect="1" noChangeArrowheads="1"/>
          </p:cNvPicPr>
          <p:nvPr/>
        </p:nvPicPr>
        <p:blipFill>
          <a:blip r:embed="rId3"/>
          <a:srcRect/>
          <a:stretch>
            <a:fillRect/>
          </a:stretch>
        </p:blipFill>
        <p:spPr bwMode="auto">
          <a:xfrm>
            <a:off x="6934200" y="0"/>
            <a:ext cx="2057400" cy="1752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Picture 7" descr="F:\Seminar\rakesh\social security.9.4.sa\photo.jpg"/>
          <p:cNvPicPr>
            <a:picLocks noChangeAspect="1" noChangeArrowheads="1"/>
          </p:cNvPicPr>
          <p:nvPr/>
        </p:nvPicPr>
        <p:blipFill>
          <a:blip r:embed="rId3"/>
          <a:srcRect/>
          <a:stretch>
            <a:fillRect/>
          </a:stretch>
        </p:blipFill>
        <p:spPr bwMode="auto">
          <a:xfrm>
            <a:off x="228600" y="3886200"/>
            <a:ext cx="3505200" cy="2743200"/>
          </a:xfrm>
          <a:prstGeom prst="rect">
            <a:avLst/>
          </a:prstGeom>
          <a:noFill/>
          <a:ln w="9525">
            <a:noFill/>
            <a:miter lim="800000"/>
            <a:headEnd/>
            <a:tailEnd/>
          </a:ln>
        </p:spPr>
      </p:pic>
      <p:pic>
        <p:nvPicPr>
          <p:cNvPr id="6" name="Picture 8" descr="F:\Seminar\rakesh\social security.9.4.sa\117_1757.jpg"/>
          <p:cNvPicPr>
            <a:picLocks noChangeAspect="1" noChangeArrowheads="1"/>
          </p:cNvPicPr>
          <p:nvPr/>
        </p:nvPicPr>
        <p:blipFill>
          <a:blip r:embed="rId4"/>
          <a:srcRect/>
          <a:stretch>
            <a:fillRect/>
          </a:stretch>
        </p:blipFill>
        <p:spPr bwMode="auto">
          <a:xfrm>
            <a:off x="5334000" y="533400"/>
            <a:ext cx="3505200" cy="2743200"/>
          </a:xfrm>
          <a:prstGeom prst="rect">
            <a:avLst/>
          </a:prstGeom>
          <a:noFill/>
          <a:ln w="9525">
            <a:noFill/>
            <a:miter lim="800000"/>
            <a:headEnd/>
            <a:tailEnd/>
          </a:ln>
        </p:spPr>
      </p:pic>
      <p:pic>
        <p:nvPicPr>
          <p:cNvPr id="7" name="Picture 10" descr="F:\Seminar\rakesh\social security.9.4.sa\image001.jpg"/>
          <p:cNvPicPr>
            <a:picLocks noChangeAspect="1" noChangeArrowheads="1"/>
          </p:cNvPicPr>
          <p:nvPr/>
        </p:nvPicPr>
        <p:blipFill>
          <a:blip r:embed="rId5"/>
          <a:srcRect/>
          <a:stretch>
            <a:fillRect/>
          </a:stretch>
        </p:blipFill>
        <p:spPr bwMode="auto">
          <a:xfrm>
            <a:off x="12700" y="533400"/>
            <a:ext cx="3340100" cy="2743200"/>
          </a:xfrm>
          <a:prstGeom prst="rect">
            <a:avLst/>
          </a:prstGeom>
          <a:noFill/>
          <a:ln w="9525">
            <a:noFill/>
            <a:miter lim="800000"/>
            <a:headEnd/>
            <a:tailEnd/>
          </a:ln>
        </p:spPr>
      </p:pic>
      <p:pic>
        <p:nvPicPr>
          <p:cNvPr id="8" name="Picture 11" descr="F:\Seminar\rakesh\social security.9.4.sa\images9.jpg"/>
          <p:cNvPicPr>
            <a:picLocks noChangeAspect="1" noChangeArrowheads="1"/>
          </p:cNvPicPr>
          <p:nvPr/>
        </p:nvPicPr>
        <p:blipFill>
          <a:blip r:embed="rId6"/>
          <a:srcRect/>
          <a:stretch>
            <a:fillRect/>
          </a:stretch>
        </p:blipFill>
        <p:spPr bwMode="auto">
          <a:xfrm>
            <a:off x="5334000" y="3657600"/>
            <a:ext cx="3657600" cy="3124200"/>
          </a:xfrm>
          <a:prstGeom prst="rect">
            <a:avLst/>
          </a:prstGeom>
          <a:noFill/>
          <a:ln w="9525">
            <a:noFill/>
            <a:miter lim="800000"/>
            <a:headEnd/>
            <a:tailEnd/>
          </a:ln>
        </p:spPr>
      </p:pic>
      <p:sp>
        <p:nvSpPr>
          <p:cNvPr id="21506" name="Title 1"/>
          <p:cNvSpPr>
            <a:spLocks noGrp="1"/>
          </p:cNvSpPr>
          <p:nvPr>
            <p:ph type="title"/>
          </p:nvPr>
        </p:nvSpPr>
        <p:spPr>
          <a:xfrm>
            <a:off x="762000" y="2743200"/>
            <a:ext cx="7010400" cy="1143000"/>
          </a:xfrm>
          <a:solidFill>
            <a:srgbClr val="FAFCB2"/>
          </a:solidFill>
        </p:spPr>
        <p:txBody>
          <a:bodyPr/>
          <a:lstStyle/>
          <a:p>
            <a:pPr algn="ctr" eaLnBrk="1" hangingPunct="1"/>
            <a:r>
              <a:rPr lang="en-US" sz="3200" b="1" dirty="0" smtClean="0">
                <a:solidFill>
                  <a:srgbClr val="C00000"/>
                </a:solidFill>
                <a:latin typeface="Times New Roman" pitchFamily="18" charset="0"/>
                <a:cs typeface="Times New Roman" pitchFamily="18" charset="0"/>
              </a:rPr>
              <a:t>Social security for Maternity ,Sickness, Unemployment &amp; employment injuries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 calcmode="lin" valueType="num">
                                      <p:cBhvr additive="base">
                                        <p:cTn id="7" dur="500" fill="hold"/>
                                        <p:tgtEl>
                                          <p:spTgt spid="4"/>
                                        </p:tgtEl>
                                        <p:attrNameLst>
                                          <p:attrName>ppt_x</p:attrName>
                                        </p:attrNameLst>
                                      </p:cBhvr>
                                      <p:tavLst>
                                        <p:tav tm="0">
                                          <p:val>
                                            <p:strVal val="#ppt_x"/>
                                          </p:val>
                                        </p:tav>
                                        <p:tav tm="100000">
                                          <p:val>
                                            <p:strVal val="#ppt_x"/>
                                          </p:val>
                                        </p:tav>
                                      </p:tavLst>
                                    </p:anim>
                                    <p:anim calcmode="lin" valueType="num">
                                      <p:cBhvr additive="base">
                                        <p:cTn id="8" dur="500" fill="hold"/>
                                        <p:tgtEl>
                                          <p:spTgt spid="4"/>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7"/>
                                        </p:tgtEl>
                                        <p:attrNameLst>
                                          <p:attrName>style.visibility</p:attrName>
                                        </p:attrNameLst>
                                      </p:cBhvr>
                                      <p:to>
                                        <p:strVal val="visible"/>
                                      </p:to>
                                    </p:set>
                                    <p:anim calcmode="lin" valueType="num">
                                      <p:cBhvr additive="base">
                                        <p:cTn id="11" dur="500" fill="hold"/>
                                        <p:tgtEl>
                                          <p:spTgt spid="7"/>
                                        </p:tgtEl>
                                        <p:attrNameLst>
                                          <p:attrName>ppt_x</p:attrName>
                                        </p:attrNameLst>
                                      </p:cBhvr>
                                      <p:tavLst>
                                        <p:tav tm="0">
                                          <p:val>
                                            <p:strVal val="#ppt_x"/>
                                          </p:val>
                                        </p:tav>
                                        <p:tav tm="100000">
                                          <p:val>
                                            <p:strVal val="#ppt_x"/>
                                          </p:val>
                                        </p:tav>
                                      </p:tavLst>
                                    </p:anim>
                                    <p:anim calcmode="lin" valueType="num">
                                      <p:cBhvr additive="base">
                                        <p:cTn id="12" dur="500" fill="hold"/>
                                        <p:tgtEl>
                                          <p:spTgt spid="7"/>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6"/>
                                        </p:tgtEl>
                                        <p:attrNameLst>
                                          <p:attrName>style.visibility</p:attrName>
                                        </p:attrNameLst>
                                      </p:cBhvr>
                                      <p:to>
                                        <p:strVal val="visible"/>
                                      </p:to>
                                    </p:set>
                                    <p:anim calcmode="lin" valueType="num">
                                      <p:cBhvr additive="base">
                                        <p:cTn id="15" dur="500" fill="hold"/>
                                        <p:tgtEl>
                                          <p:spTgt spid="6"/>
                                        </p:tgtEl>
                                        <p:attrNameLst>
                                          <p:attrName>ppt_x</p:attrName>
                                        </p:attrNameLst>
                                      </p:cBhvr>
                                      <p:tavLst>
                                        <p:tav tm="0">
                                          <p:val>
                                            <p:strVal val="#ppt_x"/>
                                          </p:val>
                                        </p:tav>
                                        <p:tav tm="100000">
                                          <p:val>
                                            <p:strVal val="#ppt_x"/>
                                          </p:val>
                                        </p:tav>
                                      </p:tavLst>
                                    </p:anim>
                                    <p:anim calcmode="lin" valueType="num">
                                      <p:cBhvr additive="base">
                                        <p:cTn id="16" dur="500" fill="hold"/>
                                        <p:tgtEl>
                                          <p:spTgt spid="6"/>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8"/>
                                        </p:tgtEl>
                                        <p:attrNameLst>
                                          <p:attrName>style.visibility</p:attrName>
                                        </p:attrNameLst>
                                      </p:cBhvr>
                                      <p:to>
                                        <p:strVal val="visible"/>
                                      </p:to>
                                    </p:set>
                                    <p:anim calcmode="lin" valueType="num">
                                      <p:cBhvr additive="base">
                                        <p:cTn id="19" dur="500" fill="hold"/>
                                        <p:tgtEl>
                                          <p:spTgt spid="8"/>
                                        </p:tgtEl>
                                        <p:attrNameLst>
                                          <p:attrName>ppt_x</p:attrName>
                                        </p:attrNameLst>
                                      </p:cBhvr>
                                      <p:tavLst>
                                        <p:tav tm="0">
                                          <p:val>
                                            <p:strVal val="#ppt_x"/>
                                          </p:val>
                                        </p:tav>
                                        <p:tav tm="100000">
                                          <p:val>
                                            <p:strVal val="#ppt_x"/>
                                          </p:val>
                                        </p:tav>
                                      </p:tavLst>
                                    </p:anim>
                                    <p:anim calcmode="lin" valueType="num">
                                      <p:cBhvr additive="base">
                                        <p:cTn id="20" dur="500" fill="hold"/>
                                        <p:tgtEl>
                                          <p:spTgt spid="8"/>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Title 1"/>
          <p:cNvSpPr>
            <a:spLocks noGrp="1"/>
          </p:cNvSpPr>
          <p:nvPr>
            <p:ph type="title"/>
          </p:nvPr>
        </p:nvSpPr>
        <p:spPr>
          <a:xfrm>
            <a:off x="228600" y="-6096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Introduction</a:t>
            </a:r>
          </a:p>
        </p:txBody>
      </p:sp>
      <p:sp>
        <p:nvSpPr>
          <p:cNvPr id="9219" name="Content Placeholder 2"/>
          <p:cNvSpPr>
            <a:spLocks noGrp="1"/>
          </p:cNvSpPr>
          <p:nvPr>
            <p:ph idx="1"/>
          </p:nvPr>
        </p:nvSpPr>
        <p:spPr>
          <a:xfrm>
            <a:off x="0" y="609600"/>
            <a:ext cx="9144000" cy="6096000"/>
          </a:xfrm>
        </p:spPr>
        <p:txBody>
          <a:bodyPr/>
          <a:lstStyle/>
          <a:p>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Over one third of the world population lives</a:t>
            </a:r>
          </a:p>
          <a:p>
            <a:pPr>
              <a:buNone/>
            </a:pPr>
            <a:r>
              <a:rPr lang="en-US" sz="2400" dirty="0" smtClean="0">
                <a:latin typeface="Times New Roman" pitchFamily="18" charset="0"/>
                <a:cs typeface="Times New Roman" pitchFamily="18" charset="0"/>
              </a:rPr>
              <a:t>   under extreme conditions of poverty and </a:t>
            </a:r>
          </a:p>
          <a:p>
            <a:pPr>
              <a:buNone/>
            </a:pPr>
            <a:r>
              <a:rPr lang="en-US" sz="2400" dirty="0" smtClean="0">
                <a:latin typeface="Times New Roman" pitchFamily="18" charset="0"/>
                <a:cs typeface="Times New Roman" pitchFamily="18" charset="0"/>
              </a:rPr>
              <a:t>   deprivation </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Characteristics like illiteracy, poor health, unemployment and inadequate access to productive assets make the poor more vulnerable</a:t>
            </a:r>
          </a:p>
          <a:p>
            <a:pPr eaLnBrk="1" hangingPunct="1"/>
            <a:endParaRPr lang="en-US" sz="2400" dirty="0" smtClean="0">
              <a:latin typeface="Times New Roman" pitchFamily="18" charset="0"/>
              <a:cs typeface="Times New Roman" pitchFamily="18" charset="0"/>
            </a:endParaRPr>
          </a:p>
          <a:p>
            <a:pPr eaLnBrk="1" hangingPunct="1"/>
            <a:r>
              <a:rPr lang="en-US" sz="2400" dirty="0" smtClean="0">
                <a:latin typeface="Times New Roman" pitchFamily="18" charset="0"/>
                <a:cs typeface="Times New Roman" pitchFamily="18" charset="0"/>
              </a:rPr>
              <a:t>In agrarian culture joint family system  took care of the social security needs of all the members</a:t>
            </a:r>
          </a:p>
          <a:p>
            <a:pPr eaLnBrk="1" hangingPunct="1"/>
            <a:endParaRPr lang="en-US" sz="2400" dirty="0" smtClean="0">
              <a:latin typeface="Times New Roman" pitchFamily="18" charset="0"/>
              <a:cs typeface="Times New Roman" pitchFamily="18" charset="0"/>
            </a:endParaRPr>
          </a:p>
          <a:p>
            <a:pPr eaLnBrk="1" hangingPunct="1"/>
            <a:r>
              <a:rPr lang="en-US" sz="2400" dirty="0" smtClean="0">
                <a:latin typeface="Times New Roman" pitchFamily="18" charset="0"/>
                <a:cs typeface="Times New Roman" pitchFamily="18" charset="0"/>
              </a:rPr>
              <a:t>Increasing migration, urbanization and demographic changes are making nuclear family system more common</a:t>
            </a:r>
          </a:p>
          <a:p>
            <a:pPr eaLnBrk="1" hangingPunct="1"/>
            <a:endParaRPr lang="en-US" sz="2400" dirty="0" smtClean="0">
              <a:latin typeface="Times New Roman" pitchFamily="18" charset="0"/>
              <a:cs typeface="Times New Roman" pitchFamily="18" charset="0"/>
            </a:endParaRPr>
          </a:p>
          <a:p>
            <a:pPr eaLnBrk="1" hangingPunct="1"/>
            <a:endParaRPr lang="en-US" sz="2400" dirty="0" smtClean="0">
              <a:latin typeface="Times New Roman" pitchFamily="18" charset="0"/>
              <a:cs typeface="Times New Roman" pitchFamily="18" charset="0"/>
            </a:endParaRPr>
          </a:p>
          <a:p>
            <a:pPr eaLnBrk="1" hangingPunct="1">
              <a:buFont typeface="Wingdings 2" pitchFamily="18" charset="2"/>
              <a:buNone/>
            </a:pPr>
            <a:r>
              <a:rPr lang="en-US" sz="2400" dirty="0" smtClean="0">
                <a:latin typeface="Times New Roman" pitchFamily="18" charset="0"/>
                <a:cs typeface="Times New Roman" pitchFamily="18" charset="0"/>
              </a:rPr>
              <a:t>    </a:t>
            </a:r>
          </a:p>
        </p:txBody>
      </p:sp>
      <p:pic>
        <p:nvPicPr>
          <p:cNvPr id="60422" name="Picture 6" descr="http://www.jang.com.pk/thenews/may2007-weekly/you-29-05-2007/images/P1_1_a.jpg"/>
          <p:cNvPicPr>
            <a:picLocks noChangeAspect="1" noChangeArrowheads="1"/>
          </p:cNvPicPr>
          <p:nvPr/>
        </p:nvPicPr>
        <p:blipFill>
          <a:blip r:embed="rId3"/>
          <a:srcRect/>
          <a:stretch>
            <a:fillRect/>
          </a:stretch>
        </p:blipFill>
        <p:spPr bwMode="auto">
          <a:xfrm>
            <a:off x="6248400" y="-136526"/>
            <a:ext cx="2667000" cy="3336926"/>
          </a:xfrm>
          <a:prstGeom prst="rect">
            <a:avLst/>
          </a:prstGeom>
          <a:noFill/>
        </p:spPr>
      </p:pic>
    </p:spTree>
  </p:cSld>
  <p:clrMapOvr>
    <a:masterClrMapping/>
  </p:clrMapOvr>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685800"/>
            <a:ext cx="89154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for Sickness and Maternity</a:t>
            </a:r>
            <a:endParaRPr lang="en-US" sz="3200" b="1" dirty="0" smtClean="0">
              <a:solidFill>
                <a:srgbClr val="C00000"/>
              </a:solidFill>
              <a:latin typeface="Times New Roman" pitchFamily="18" charset="0"/>
              <a:cs typeface="Times New Roman" pitchFamily="18" charset="0"/>
            </a:endParaRPr>
          </a:p>
        </p:txBody>
      </p:sp>
      <p:graphicFrame>
        <p:nvGraphicFramePr>
          <p:cNvPr id="5" name="Table 4"/>
          <p:cNvGraphicFramePr>
            <a:graphicFrameLocks noGrp="1"/>
          </p:cNvGraphicFramePr>
          <p:nvPr/>
        </p:nvGraphicFramePr>
        <p:xfrm>
          <a:off x="0" y="850967"/>
          <a:ext cx="9144000" cy="5913120"/>
        </p:xfrm>
        <a:graphic>
          <a:graphicData uri="http://schemas.openxmlformats.org/drawingml/2006/table">
            <a:tbl>
              <a:tblPr firstRow="1" bandRow="1">
                <a:tableStyleId>{00A15C55-8517-42AA-B614-E9B94910E393}</a:tableStyleId>
              </a:tblPr>
              <a:tblGrid>
                <a:gridCol w="2151529"/>
                <a:gridCol w="1613647"/>
                <a:gridCol w="2689412"/>
                <a:gridCol w="2689412"/>
              </a:tblGrid>
              <a:tr h="692298">
                <a:tc>
                  <a:txBody>
                    <a:bodyPr/>
                    <a:lstStyle/>
                    <a:p>
                      <a:r>
                        <a:rPr lang="en-US" sz="1800" dirty="0" smtClean="0">
                          <a:solidFill>
                            <a:schemeClr val="tx1"/>
                          </a:solidFill>
                          <a:latin typeface="Times New Roman" pitchFamily="18" charset="0"/>
                          <a:cs typeface="Times New Roman" pitchFamily="18" charset="0"/>
                        </a:rPr>
                        <a:t>Scheme</a:t>
                      </a:r>
                      <a:endParaRPr lang="en-US" sz="1800" dirty="0">
                        <a:solidFill>
                          <a:schemeClr val="tx1"/>
                        </a:solidFill>
                        <a:latin typeface="Times New Roman" pitchFamily="18" charset="0"/>
                        <a:cs typeface="Times New Roman" pitchFamily="18" charset="0"/>
                      </a:endParaRPr>
                    </a:p>
                  </a:txBody>
                  <a:tcPr/>
                </a:tc>
                <a:tc>
                  <a:txBody>
                    <a:bodyPr/>
                    <a:lstStyle/>
                    <a:p>
                      <a:r>
                        <a:rPr lang="en-US" sz="1800" dirty="0" smtClean="0">
                          <a:solidFill>
                            <a:schemeClr val="tx1"/>
                          </a:solidFill>
                          <a:latin typeface="Times New Roman" pitchFamily="18" charset="0"/>
                          <a:cs typeface="Times New Roman" pitchFamily="18" charset="0"/>
                        </a:rPr>
                        <a:t>Eligibility</a:t>
                      </a:r>
                      <a:endParaRPr lang="en-US" sz="1800" dirty="0">
                        <a:solidFill>
                          <a:schemeClr val="tx1"/>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Fund</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Benefits</a:t>
                      </a:r>
                    </a:p>
                  </a:txBody>
                  <a:tcPr/>
                </a:tc>
              </a:tr>
              <a:tr h="1746102">
                <a:tc>
                  <a:txBody>
                    <a:bodyPr/>
                    <a:lstStyle/>
                    <a:p>
                      <a:r>
                        <a:rPr lang="en-US" sz="1800" dirty="0" smtClean="0">
                          <a:solidFill>
                            <a:schemeClr val="tx1"/>
                          </a:solidFill>
                          <a:latin typeface="Times New Roman" pitchFamily="18" charset="0"/>
                          <a:cs typeface="Times New Roman" pitchFamily="18" charset="0"/>
                        </a:rPr>
                        <a:t>Employees State Insurance Scheme </a:t>
                      </a:r>
                      <a:endParaRPr lang="en-US" sz="1800" dirty="0">
                        <a:solidFill>
                          <a:schemeClr val="tx1"/>
                        </a:solidFill>
                        <a:latin typeface="Times New Roman" pitchFamily="18" charset="0"/>
                        <a:cs typeface="Times New Roman" pitchFamily="18" charset="0"/>
                      </a:endParaRPr>
                    </a:p>
                  </a:txBody>
                  <a:tcPr/>
                </a:tc>
                <a:tc>
                  <a:txBody>
                    <a:bodyPr/>
                    <a:lstStyle/>
                    <a:p>
                      <a:r>
                        <a:rPr lang="en-US" sz="1800" dirty="0" smtClean="0">
                          <a:solidFill>
                            <a:schemeClr val="tx1"/>
                          </a:solidFill>
                          <a:latin typeface="Times New Roman" pitchFamily="18" charset="0"/>
                          <a:cs typeface="Times New Roman" pitchFamily="18" charset="0"/>
                        </a:rPr>
                        <a:t>Firms with more than 20 employee</a:t>
                      </a:r>
                      <a:endParaRPr lang="en-US" sz="1800" b="0" baseline="0" dirty="0" smtClean="0">
                        <a:solidFill>
                          <a:schemeClr val="tx1"/>
                        </a:solidFill>
                        <a:latin typeface="Times New Roman" pitchFamily="18" charset="0"/>
                        <a:cs typeface="Times New Roman" pitchFamily="18" charset="0"/>
                      </a:endParaRPr>
                    </a:p>
                  </a:txBody>
                  <a:tcPr/>
                </a:tc>
                <a:tc>
                  <a:txBody>
                    <a:bodyPr/>
                    <a:lstStyle/>
                    <a:p>
                      <a:r>
                        <a:rPr lang="en-US" sz="1800" kern="1200" baseline="0" dirty="0" smtClean="0">
                          <a:solidFill>
                            <a:schemeClr val="tx1"/>
                          </a:solidFill>
                          <a:latin typeface="Times New Roman" pitchFamily="18" charset="0"/>
                          <a:cs typeface="Times New Roman" pitchFamily="18" charset="0"/>
                        </a:rPr>
                        <a:t>Employees: 4.75% of wages. Employers: 1.75% of wages.</a:t>
                      </a:r>
                    </a:p>
                    <a:p>
                      <a:r>
                        <a:rPr lang="en-US" sz="1800" kern="1200" baseline="0" dirty="0" smtClean="0">
                          <a:solidFill>
                            <a:schemeClr val="tx1"/>
                          </a:solidFill>
                          <a:latin typeface="Times New Roman" pitchFamily="18" charset="0"/>
                          <a:cs typeface="Times New Roman" pitchFamily="18" charset="0"/>
                        </a:rPr>
                        <a:t>State governments –min of 12.5 %</a:t>
                      </a: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Sickness benefit</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Maternity benefit</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Disability benefit</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Survivors benefit</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Unemployment benefit</a:t>
                      </a:r>
                    </a:p>
                    <a:p>
                      <a:pPr marL="0" marR="0" indent="0" algn="l" defTabSz="914400" rtl="0" eaLnBrk="1" fontAlgn="auto" latinLnBrk="0" hangingPunct="1">
                        <a:lnSpc>
                          <a:spcPct val="100000"/>
                        </a:lnSpc>
                        <a:spcBef>
                          <a:spcPts val="0"/>
                        </a:spcBef>
                        <a:spcAft>
                          <a:spcPts val="0"/>
                        </a:spcAft>
                        <a:buClrTx/>
                        <a:buSzTx/>
                        <a:buFontTx/>
                        <a:buNone/>
                        <a:tabLst/>
                        <a:defRPr/>
                      </a:pPr>
                      <a:endParaRPr lang="en-US" sz="1800" dirty="0" smtClean="0">
                        <a:solidFill>
                          <a:schemeClr val="tx1"/>
                        </a:solidFill>
                        <a:latin typeface="Times New Roman" pitchFamily="18" charset="0"/>
                        <a:cs typeface="Times New Roman" pitchFamily="18" charset="0"/>
                      </a:endParaRPr>
                    </a:p>
                  </a:txBody>
                  <a:tcPr/>
                </a:tc>
              </a:tr>
              <a:tr h="1420571">
                <a:tc>
                  <a:txBody>
                    <a:bodyPr/>
                    <a:lstStyle/>
                    <a:p>
                      <a:r>
                        <a:rPr lang="en-US" sz="1800" dirty="0" smtClean="0">
                          <a:solidFill>
                            <a:schemeClr val="tx1"/>
                          </a:solidFill>
                          <a:latin typeface="Times New Roman" pitchFamily="18" charset="0"/>
                          <a:cs typeface="Times New Roman" pitchFamily="18" charset="0"/>
                        </a:rPr>
                        <a:t>National social assistance program(1995)</a:t>
                      </a:r>
                      <a:endParaRPr lang="en-US" sz="1800" dirty="0">
                        <a:solidFill>
                          <a:schemeClr val="tx1"/>
                        </a:solidFill>
                        <a:latin typeface="Times New Roman" pitchFamily="18" charset="0"/>
                        <a:cs typeface="Times New Roman" pitchFamily="18" charset="0"/>
                      </a:endParaRPr>
                    </a:p>
                  </a:txBody>
                  <a:tcPr/>
                </a:tc>
                <a:tc>
                  <a:txBody>
                    <a:bodyPr/>
                    <a:lstStyle/>
                    <a:p>
                      <a:r>
                        <a:rPr kumimoji="0" lang="en-US" sz="1800" kern="1200" dirty="0" smtClean="0">
                          <a:solidFill>
                            <a:schemeClr val="tx1"/>
                          </a:solidFill>
                          <a:latin typeface="Times New Roman" pitchFamily="18" charset="0"/>
                          <a:cs typeface="Times New Roman" pitchFamily="18" charset="0"/>
                        </a:rPr>
                        <a:t>Needy pregnant women may receive assistance for the first two births.</a:t>
                      </a:r>
                      <a:endParaRPr kumimoji="0" lang="en-US" sz="1800" kern="1200" dirty="0" smtClean="0">
                        <a:solidFill>
                          <a:schemeClr val="tx1"/>
                        </a:solidFill>
                        <a:latin typeface="Times New Roman" pitchFamily="18" charset="0"/>
                        <a:ea typeface="+mn-ea"/>
                        <a:cs typeface="Times New Roman" pitchFamily="18" charset="0"/>
                      </a:endParaRPr>
                    </a:p>
                  </a:txBody>
                  <a:tcPr/>
                </a:tc>
                <a:tc>
                  <a:txBody>
                    <a:bodyPr/>
                    <a:lstStyle/>
                    <a:p>
                      <a:r>
                        <a:rPr lang="en-US" sz="1800" dirty="0" smtClean="0">
                          <a:solidFill>
                            <a:schemeClr val="tx1"/>
                          </a:solidFill>
                          <a:latin typeface="Times New Roman" pitchFamily="18" charset="0"/>
                          <a:cs typeface="Times New Roman" pitchFamily="18" charset="0"/>
                        </a:rPr>
                        <a:t>Employee-None</a:t>
                      </a:r>
                    </a:p>
                    <a:p>
                      <a:r>
                        <a:rPr lang="en-US" sz="1800" dirty="0" smtClean="0">
                          <a:solidFill>
                            <a:schemeClr val="tx1"/>
                          </a:solidFill>
                          <a:latin typeface="Times New Roman" pitchFamily="18" charset="0"/>
                          <a:cs typeface="Times New Roman" pitchFamily="18" charset="0"/>
                        </a:rPr>
                        <a:t>Employer-None</a:t>
                      </a:r>
                    </a:p>
                    <a:p>
                      <a:r>
                        <a:rPr lang="en-US" sz="1800" dirty="0" smtClean="0">
                          <a:solidFill>
                            <a:schemeClr val="tx1"/>
                          </a:solidFill>
                          <a:latin typeface="Times New Roman" pitchFamily="18" charset="0"/>
                          <a:cs typeface="Times New Roman" pitchFamily="18" charset="0"/>
                        </a:rPr>
                        <a:t>Government-100%</a:t>
                      </a:r>
                    </a:p>
                  </a:txBody>
                  <a:tcPr/>
                </a:tc>
                <a:tc>
                  <a:txBody>
                    <a:bodyPr/>
                    <a:lstStyle/>
                    <a:p>
                      <a:r>
                        <a:rPr lang="en-US" sz="1800" dirty="0" smtClean="0">
                          <a:solidFill>
                            <a:schemeClr val="tx1"/>
                          </a:solidFill>
                          <a:latin typeface="Times New Roman" pitchFamily="18" charset="0"/>
                          <a:cs typeface="Times New Roman" pitchFamily="18" charset="0"/>
                        </a:rPr>
                        <a:t>Maternity benefit</a:t>
                      </a:r>
                    </a:p>
                    <a:p>
                      <a:r>
                        <a:rPr lang="en-US" sz="1800" dirty="0" smtClean="0">
                          <a:solidFill>
                            <a:schemeClr val="tx1"/>
                          </a:solidFill>
                          <a:latin typeface="Times New Roman" pitchFamily="18" charset="0"/>
                          <a:cs typeface="Times New Roman" pitchFamily="18" charset="0"/>
                        </a:rPr>
                        <a:t>Family benefit</a:t>
                      </a:r>
                    </a:p>
                  </a:txBody>
                  <a:tcPr/>
                </a:tc>
              </a:tr>
              <a:tr h="1154215">
                <a:tc>
                  <a:txBody>
                    <a:bodyPr/>
                    <a:lstStyle/>
                    <a:p>
                      <a:r>
                        <a:rPr lang="en-US" sz="1800" dirty="0" smtClean="0">
                          <a:solidFill>
                            <a:schemeClr val="tx1"/>
                          </a:solidFill>
                          <a:latin typeface="Times New Roman" pitchFamily="18" charset="0"/>
                          <a:cs typeface="Times New Roman" pitchFamily="18" charset="0"/>
                        </a:rPr>
                        <a:t>Unorganized Sector Social Security Scheme (2004)</a:t>
                      </a:r>
                      <a:endParaRPr lang="en-US" sz="1800" dirty="0">
                        <a:solidFill>
                          <a:schemeClr val="tx1"/>
                        </a:solidFill>
                        <a:latin typeface="Times New Roman" pitchFamily="18" charset="0"/>
                        <a:cs typeface="Times New Roman" pitchFamily="18" charset="0"/>
                      </a:endParaRPr>
                    </a:p>
                  </a:txBody>
                  <a:tcPr/>
                </a:tc>
                <a:tc>
                  <a:txBody>
                    <a:bodyPr/>
                    <a:lstStyle/>
                    <a:p>
                      <a:pPr>
                        <a:buFont typeface="Arial" pitchFamily="34" charset="0"/>
                        <a:buChar char="•"/>
                      </a:pPr>
                      <a:r>
                        <a:rPr lang="en-US" sz="1800" dirty="0" smtClean="0">
                          <a:solidFill>
                            <a:schemeClr val="tx1"/>
                          </a:solidFill>
                          <a:latin typeface="Times New Roman" pitchFamily="18" charset="0"/>
                          <a:cs typeface="Times New Roman" pitchFamily="18" charset="0"/>
                        </a:rPr>
                        <a:t>Voluntary</a:t>
                      </a:r>
                    </a:p>
                    <a:p>
                      <a:pPr>
                        <a:buFont typeface="Arial" pitchFamily="34" charset="0"/>
                        <a:buChar char="•"/>
                      </a:pPr>
                      <a:r>
                        <a:rPr lang="en-US" sz="1800" dirty="0" smtClean="0">
                          <a:solidFill>
                            <a:schemeClr val="tx1"/>
                          </a:solidFill>
                          <a:latin typeface="Times New Roman" pitchFamily="18" charset="0"/>
                          <a:cs typeface="Times New Roman" pitchFamily="18" charset="0"/>
                        </a:rPr>
                        <a:t>Age 18-50yrs</a:t>
                      </a:r>
                    </a:p>
                    <a:p>
                      <a:pPr>
                        <a:buFont typeface="Arial" pitchFamily="34" charset="0"/>
                        <a:buChar char="•"/>
                      </a:pPr>
                      <a:r>
                        <a:rPr lang="en-US" sz="1800" dirty="0" smtClean="0">
                          <a:solidFill>
                            <a:schemeClr val="tx1"/>
                          </a:solidFill>
                          <a:latin typeface="Times New Roman" pitchFamily="18" charset="0"/>
                          <a:cs typeface="Times New Roman" pitchFamily="18" charset="0"/>
                        </a:rPr>
                        <a:t>Monthly income &lt;</a:t>
                      </a:r>
                      <a:r>
                        <a:rPr lang="en-US" sz="1800" baseline="0" dirty="0" smtClean="0">
                          <a:solidFill>
                            <a:schemeClr val="tx1"/>
                          </a:solidFill>
                          <a:latin typeface="Times New Roman" pitchFamily="18" charset="0"/>
                          <a:cs typeface="Times New Roman" pitchFamily="18" charset="0"/>
                        </a:rPr>
                        <a:t> Rs 6500</a:t>
                      </a:r>
                    </a:p>
                  </a:txBody>
                  <a:tcPr/>
                </a:tc>
                <a:tc>
                  <a:txBody>
                    <a:bodyPr/>
                    <a:lstStyle/>
                    <a:p>
                      <a:pPr algn="l"/>
                      <a:r>
                        <a:rPr lang="en-US" sz="1800" dirty="0" smtClean="0">
                          <a:solidFill>
                            <a:schemeClr val="tx1"/>
                          </a:solidFill>
                          <a:latin typeface="Times New Roman" pitchFamily="18" charset="0"/>
                          <a:cs typeface="Times New Roman" pitchFamily="18" charset="0"/>
                        </a:rPr>
                        <a:t>Employee-Rs</a:t>
                      </a:r>
                      <a:r>
                        <a:rPr lang="en-US" sz="1800" baseline="0" dirty="0" smtClean="0">
                          <a:solidFill>
                            <a:schemeClr val="tx1"/>
                          </a:solidFill>
                          <a:latin typeface="Times New Roman" pitchFamily="18" charset="0"/>
                          <a:cs typeface="Times New Roman" pitchFamily="18" charset="0"/>
                        </a:rPr>
                        <a:t> 50-200/</a:t>
                      </a:r>
                      <a:r>
                        <a:rPr lang="en-US" sz="1800" baseline="0" dirty="0" err="1" smtClean="0">
                          <a:solidFill>
                            <a:schemeClr val="tx1"/>
                          </a:solidFill>
                          <a:latin typeface="Times New Roman" pitchFamily="18" charset="0"/>
                          <a:cs typeface="Times New Roman" pitchFamily="18" charset="0"/>
                        </a:rPr>
                        <a:t>mth</a:t>
                      </a:r>
                      <a:endParaRPr lang="en-US" sz="1800" dirty="0" smtClean="0">
                        <a:solidFill>
                          <a:schemeClr val="tx1"/>
                        </a:solidFill>
                        <a:latin typeface="Times New Roman" pitchFamily="18" charset="0"/>
                        <a:cs typeface="Times New Roman" pitchFamily="18" charset="0"/>
                      </a:endParaRPr>
                    </a:p>
                    <a:p>
                      <a:pPr algn="l"/>
                      <a:r>
                        <a:rPr lang="en-US" sz="1800" dirty="0" smtClean="0">
                          <a:solidFill>
                            <a:schemeClr val="tx1"/>
                          </a:solidFill>
                          <a:latin typeface="Times New Roman" pitchFamily="18" charset="0"/>
                          <a:cs typeface="Times New Roman" pitchFamily="18" charset="0"/>
                        </a:rPr>
                        <a:t>Employer-Rs</a:t>
                      </a:r>
                      <a:r>
                        <a:rPr lang="en-US" sz="1800" baseline="0" dirty="0" smtClean="0">
                          <a:solidFill>
                            <a:schemeClr val="tx1"/>
                          </a:solidFill>
                          <a:latin typeface="Times New Roman" pitchFamily="18" charset="0"/>
                          <a:cs typeface="Times New Roman" pitchFamily="18" charset="0"/>
                        </a:rPr>
                        <a:t> 100/</a:t>
                      </a:r>
                      <a:r>
                        <a:rPr lang="en-US" sz="1800" baseline="0" dirty="0" err="1" smtClean="0">
                          <a:solidFill>
                            <a:schemeClr val="tx1"/>
                          </a:solidFill>
                          <a:latin typeface="Times New Roman" pitchFamily="18" charset="0"/>
                          <a:cs typeface="Times New Roman" pitchFamily="18" charset="0"/>
                        </a:rPr>
                        <a:t>mth</a:t>
                      </a:r>
                      <a:endParaRPr lang="en-US" sz="1800" dirty="0" smtClean="0">
                        <a:solidFill>
                          <a:schemeClr val="tx1"/>
                        </a:solidFill>
                        <a:latin typeface="Times New Roman" pitchFamily="18" charset="0"/>
                        <a:cs typeface="Times New Roman" pitchFamily="18" charset="0"/>
                      </a:endParaRPr>
                    </a:p>
                    <a:p>
                      <a:pPr algn="l"/>
                      <a:r>
                        <a:rPr lang="en-US" sz="1800" dirty="0" smtClean="0">
                          <a:solidFill>
                            <a:schemeClr val="tx1"/>
                          </a:solidFill>
                          <a:latin typeface="Times New Roman" pitchFamily="18" charset="0"/>
                          <a:cs typeface="Times New Roman" pitchFamily="18" charset="0"/>
                        </a:rPr>
                        <a:t>Government-1.16%</a:t>
                      </a:r>
                      <a:r>
                        <a:rPr lang="en-US" sz="1800" baseline="0" dirty="0" smtClean="0">
                          <a:solidFill>
                            <a:schemeClr val="tx1"/>
                          </a:solidFill>
                          <a:latin typeface="Times New Roman" pitchFamily="18" charset="0"/>
                          <a:cs typeface="Times New Roman" pitchFamily="18" charset="0"/>
                        </a:rPr>
                        <a:t> of wage</a:t>
                      </a:r>
                      <a:endParaRPr lang="en-US" sz="1800" b="0" dirty="0">
                        <a:solidFill>
                          <a:schemeClr val="tx1"/>
                        </a:solidFill>
                        <a:latin typeface="Times New Roman" pitchFamily="18" charset="0"/>
                        <a:cs typeface="Times New Roman" pitchFamily="18" charset="0"/>
                      </a:endParaRPr>
                    </a:p>
                  </a:txBody>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Sickness benefit</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Maternity benefit</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Disability benefit</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Survivors benefit</a:t>
                      </a:r>
                    </a:p>
                    <a:p>
                      <a:pPr marL="0" marR="0" indent="0" algn="l" defTabSz="914400" rtl="0" eaLnBrk="1" fontAlgn="auto" latinLnBrk="0" hangingPunct="1">
                        <a:lnSpc>
                          <a:spcPct val="100000"/>
                        </a:lnSpc>
                        <a:spcBef>
                          <a:spcPts val="0"/>
                        </a:spcBef>
                        <a:spcAft>
                          <a:spcPts val="0"/>
                        </a:spcAft>
                        <a:buClrTx/>
                        <a:buSzTx/>
                        <a:buFontTx/>
                        <a:buNone/>
                        <a:tabLst/>
                        <a:defRPr/>
                      </a:pPr>
                      <a:r>
                        <a:rPr lang="en-US" sz="1800" dirty="0" smtClean="0">
                          <a:solidFill>
                            <a:schemeClr val="tx1"/>
                          </a:solidFill>
                          <a:latin typeface="Times New Roman" pitchFamily="18" charset="0"/>
                          <a:cs typeface="Times New Roman" pitchFamily="18" charset="0"/>
                        </a:rPr>
                        <a:t>Unemployment benefit</a:t>
                      </a:r>
                    </a:p>
                  </a:txBody>
                  <a:tcPr/>
                </a:tc>
              </a:tr>
            </a:tbl>
          </a:graphicData>
        </a:graphic>
      </p:graphicFrame>
    </p:spTree>
  </p:cSld>
  <p:clrMapOvr>
    <a:masterClrMapping/>
  </p:clrMapOvr>
  <p:timing>
    <p:tnLst>
      <p:par>
        <p:cTn id="1" dur="indefinite" restart="never" nodeType="tmRoot"/>
      </p:par>
    </p:tnLst>
  </p:timing>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685800"/>
            <a:ext cx="89154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Benefit for Maternity</a:t>
            </a:r>
            <a:endParaRPr lang="en-US" sz="3200" b="1" dirty="0" smtClean="0">
              <a:solidFill>
                <a:srgbClr val="C00000"/>
              </a:solidFill>
              <a:latin typeface="Times New Roman" pitchFamily="18" charset="0"/>
              <a:cs typeface="Times New Roman" pitchFamily="18" charset="0"/>
            </a:endParaRPr>
          </a:p>
        </p:txBody>
      </p:sp>
      <p:sp>
        <p:nvSpPr>
          <p:cNvPr id="21507" name="Content Placeholder 2"/>
          <p:cNvSpPr>
            <a:spLocks noGrp="1"/>
          </p:cNvSpPr>
          <p:nvPr>
            <p:ph idx="1"/>
          </p:nvPr>
        </p:nvSpPr>
        <p:spPr>
          <a:xfrm>
            <a:off x="152400" y="609600"/>
            <a:ext cx="8839200" cy="5943600"/>
          </a:xfrm>
        </p:spPr>
        <p:txBody>
          <a:bodyPr/>
          <a:lstStyle/>
          <a:p>
            <a:r>
              <a:rPr lang="en-US" sz="2000" b="1" dirty="0" smtClean="0">
                <a:latin typeface="Times New Roman" pitchFamily="18" charset="0"/>
                <a:cs typeface="Times New Roman" pitchFamily="18" charset="0"/>
              </a:rPr>
              <a:t>National Maternity Benefit Scheme (2001)</a:t>
            </a:r>
          </a:p>
          <a:p>
            <a:pPr>
              <a:buNone/>
            </a:pPr>
            <a:r>
              <a:rPr lang="en-US" sz="2000" i="1" dirty="0" smtClean="0">
                <a:latin typeface="Times New Roman" pitchFamily="18" charset="0"/>
                <a:cs typeface="Times New Roman" pitchFamily="18" charset="0"/>
              </a:rPr>
              <a:t>(merged into “</a:t>
            </a:r>
            <a:r>
              <a:rPr lang="en-US" sz="2000" i="1" dirty="0" err="1" smtClean="0">
                <a:latin typeface="Times New Roman" pitchFamily="18" charset="0"/>
                <a:cs typeface="Times New Roman" pitchFamily="18" charset="0"/>
              </a:rPr>
              <a:t>Janani</a:t>
            </a:r>
            <a:r>
              <a:rPr lang="en-US" sz="2000" i="1" dirty="0" smtClean="0">
                <a:latin typeface="Times New Roman" pitchFamily="18" charset="0"/>
                <a:cs typeface="Times New Roman" pitchFamily="18" charset="0"/>
              </a:rPr>
              <a:t> </a:t>
            </a:r>
            <a:r>
              <a:rPr lang="en-US" sz="2000" i="1" dirty="0" err="1" smtClean="0">
                <a:latin typeface="Times New Roman" pitchFamily="18" charset="0"/>
                <a:cs typeface="Times New Roman" pitchFamily="18" charset="0"/>
              </a:rPr>
              <a:t>Suraksha</a:t>
            </a:r>
            <a:r>
              <a:rPr lang="en-US" sz="2000" i="1" dirty="0" smtClean="0">
                <a:latin typeface="Times New Roman" pitchFamily="18" charset="0"/>
                <a:cs typeface="Times New Roman" pitchFamily="18" charset="0"/>
              </a:rPr>
              <a:t> </a:t>
            </a:r>
            <a:r>
              <a:rPr lang="en-US" sz="2000" i="1" dirty="0" err="1" smtClean="0">
                <a:latin typeface="Times New Roman" pitchFamily="18" charset="0"/>
                <a:cs typeface="Times New Roman" pitchFamily="18" charset="0"/>
              </a:rPr>
              <a:t>Yojana</a:t>
            </a:r>
            <a:r>
              <a:rPr lang="en-US" sz="2000" i="1" dirty="0" smtClean="0">
                <a:latin typeface="Times New Roman" pitchFamily="18" charset="0"/>
                <a:cs typeface="Times New Roman" pitchFamily="18" charset="0"/>
              </a:rPr>
              <a:t>” in 2005 under NRHM)</a:t>
            </a:r>
          </a:p>
          <a:p>
            <a:pPr lvl="1"/>
            <a:r>
              <a:rPr lang="en-US" sz="2000" dirty="0" smtClean="0">
                <a:latin typeface="Times New Roman" pitchFamily="18" charset="0"/>
                <a:cs typeface="Times New Roman" pitchFamily="18" charset="0"/>
              </a:rPr>
              <a:t>Eligible for women of 19 years and above.</a:t>
            </a:r>
          </a:p>
          <a:p>
            <a:pPr lvl="1"/>
            <a:r>
              <a:rPr lang="en-US" sz="2000" dirty="0" err="1" smtClean="0">
                <a:latin typeface="Times New Roman" pitchFamily="18" charset="0"/>
                <a:cs typeface="Times New Roman" pitchFamily="18" charset="0"/>
              </a:rPr>
              <a:t>Upto</a:t>
            </a:r>
            <a:r>
              <a:rPr lang="en-US" sz="2000" dirty="0" smtClean="0">
                <a:latin typeface="Times New Roman" pitchFamily="18" charset="0"/>
                <a:cs typeface="Times New Roman" pitchFamily="18" charset="0"/>
              </a:rPr>
              <a:t> first two live births</a:t>
            </a:r>
          </a:p>
          <a:p>
            <a:pPr lvl="1"/>
            <a:r>
              <a:rPr lang="en-US" sz="2000" dirty="0" smtClean="0">
                <a:latin typeface="Times New Roman" pitchFamily="18" charset="0"/>
                <a:cs typeface="Times New Roman" pitchFamily="18" charset="0"/>
              </a:rPr>
              <a:t>Below poverty line families </a:t>
            </a:r>
          </a:p>
          <a:p>
            <a:r>
              <a:rPr lang="en-US" sz="2000" dirty="0" smtClean="0">
                <a:latin typeface="Times New Roman" pitchFamily="18" charset="0"/>
                <a:cs typeface="Times New Roman" pitchFamily="18" charset="0"/>
              </a:rPr>
              <a:t>Benefit amount- Rs. 1000 per pregnancy to women</a:t>
            </a:r>
          </a:p>
          <a:p>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Maternity benefit (ESI):</a:t>
            </a:r>
            <a:r>
              <a:rPr lang="en-US" sz="2000" dirty="0" smtClean="0">
                <a:latin typeface="Times New Roman" pitchFamily="18" charset="0"/>
                <a:cs typeface="Times New Roman" pitchFamily="18" charset="0"/>
              </a:rPr>
              <a:t> </a:t>
            </a:r>
          </a:p>
          <a:p>
            <a:pPr lvl="1"/>
            <a:r>
              <a:rPr lang="en-US" sz="2000" dirty="0" smtClean="0">
                <a:latin typeface="Times New Roman" pitchFamily="18" charset="0"/>
                <a:cs typeface="Times New Roman" pitchFamily="18" charset="0"/>
              </a:rPr>
              <a:t>Benefit is equal to 100% of average earnings, according to wage class, and is paid for up to 12 weeks (increased to six month ).</a:t>
            </a:r>
          </a:p>
          <a:p>
            <a:pPr lvl="1"/>
            <a:r>
              <a:rPr lang="en-US" sz="2000" dirty="0" smtClean="0">
                <a:latin typeface="Times New Roman" pitchFamily="18" charset="0"/>
                <a:cs typeface="Times New Roman" pitchFamily="18" charset="0"/>
              </a:rPr>
              <a:t>Minimum daily benefit is 20 rupees.</a:t>
            </a:r>
          </a:p>
          <a:p>
            <a:endParaRPr lang="en-US" sz="2000" b="1" dirty="0" smtClean="0">
              <a:latin typeface="Times New Roman" pitchFamily="18" charset="0"/>
              <a:cs typeface="Times New Roman" pitchFamily="18" charset="0"/>
            </a:endParaRPr>
          </a:p>
          <a:p>
            <a:r>
              <a:rPr lang="en-US" sz="2000" b="1" dirty="0" smtClean="0">
                <a:latin typeface="Times New Roman" pitchFamily="18" charset="0"/>
                <a:cs typeface="Times New Roman" pitchFamily="18" charset="0"/>
              </a:rPr>
              <a:t>Family planning (sterilization) (ESI)</a:t>
            </a:r>
            <a:r>
              <a:rPr lang="en-US" sz="2000" dirty="0" smtClean="0">
                <a:latin typeface="Times New Roman" pitchFamily="18" charset="0"/>
                <a:cs typeface="Times New Roman" pitchFamily="18" charset="0"/>
              </a:rPr>
              <a:t>:</a:t>
            </a:r>
          </a:p>
          <a:p>
            <a:pPr lvl="1"/>
            <a:r>
              <a:rPr lang="en-US" sz="2000" dirty="0" smtClean="0">
                <a:latin typeface="Times New Roman" pitchFamily="18" charset="0"/>
                <a:cs typeface="Times New Roman" pitchFamily="18" charset="0"/>
              </a:rPr>
              <a:t> Cash sickness benefit is paid at double rate for 7 days (men) or 14 days (women); may be extended in case of complications.</a:t>
            </a: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p:txBody>
      </p:sp>
      <p:pic>
        <p:nvPicPr>
          <p:cNvPr id="21508" name="Picture 4" descr="F:\Seminar\rakesh\social security.9.4.sa\image001.jpg"/>
          <p:cNvPicPr>
            <a:picLocks noChangeAspect="1" noChangeArrowheads="1"/>
          </p:cNvPicPr>
          <p:nvPr/>
        </p:nvPicPr>
        <p:blipFill>
          <a:blip r:embed="rId3" cstate="print"/>
          <a:srcRect/>
          <a:stretch>
            <a:fillRect/>
          </a:stretch>
        </p:blipFill>
        <p:spPr bwMode="auto">
          <a:xfrm>
            <a:off x="7239000" y="152400"/>
            <a:ext cx="1828800" cy="19812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685800"/>
            <a:ext cx="89154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Benefit for Sickness (ESI)</a:t>
            </a:r>
            <a:endParaRPr lang="en-US" sz="3200" b="1" dirty="0" smtClean="0">
              <a:solidFill>
                <a:srgbClr val="C00000"/>
              </a:solidFill>
              <a:latin typeface="Times New Roman" pitchFamily="18" charset="0"/>
              <a:cs typeface="Times New Roman" pitchFamily="18" charset="0"/>
            </a:endParaRPr>
          </a:p>
        </p:txBody>
      </p:sp>
      <p:sp>
        <p:nvSpPr>
          <p:cNvPr id="21507" name="Content Placeholder 2"/>
          <p:cNvSpPr>
            <a:spLocks noGrp="1"/>
          </p:cNvSpPr>
          <p:nvPr>
            <p:ph idx="1"/>
          </p:nvPr>
        </p:nvSpPr>
        <p:spPr>
          <a:xfrm>
            <a:off x="152400" y="914400"/>
            <a:ext cx="8839200" cy="5943600"/>
          </a:xfrm>
        </p:spPr>
        <p:txBody>
          <a:bodyPr/>
          <a:lstStyle/>
          <a:p>
            <a:r>
              <a:rPr lang="en-US" sz="2000" b="1" dirty="0" smtClean="0">
                <a:latin typeface="Times New Roman" pitchFamily="18" charset="0"/>
                <a:cs typeface="Times New Roman" pitchFamily="18" charset="0"/>
              </a:rPr>
              <a:t>Sickness benefit:</a:t>
            </a:r>
          </a:p>
          <a:p>
            <a:pPr lvl="1"/>
            <a:r>
              <a:rPr lang="en-US" sz="2000" dirty="0" smtClean="0">
                <a:latin typeface="Times New Roman" pitchFamily="18" charset="0"/>
                <a:cs typeface="Times New Roman" pitchFamily="18" charset="0"/>
              </a:rPr>
              <a:t>Benefit varies but is around 60% of the average daily wage. </a:t>
            </a:r>
          </a:p>
          <a:p>
            <a:pPr lvl="1"/>
            <a:r>
              <a:rPr lang="en-US" sz="2000" dirty="0" smtClean="0">
                <a:latin typeface="Times New Roman" pitchFamily="18" charset="0"/>
                <a:cs typeface="Times New Roman" pitchFamily="18" charset="0"/>
              </a:rPr>
              <a:t>Benefit is paid up to 91 days in any two consecutive 6-month periods</a:t>
            </a:r>
          </a:p>
          <a:p>
            <a:r>
              <a:rPr lang="en-US" sz="2000" b="1" dirty="0" smtClean="0">
                <a:latin typeface="Times New Roman" pitchFamily="18" charset="0"/>
                <a:cs typeface="Times New Roman" pitchFamily="18" charset="0"/>
              </a:rPr>
              <a:t>Workers’  &amp; their dependents Medical Benefits</a:t>
            </a:r>
          </a:p>
          <a:p>
            <a:pPr lvl="1"/>
            <a:r>
              <a:rPr lang="en-US" sz="2000" dirty="0" smtClean="0">
                <a:latin typeface="Times New Roman" pitchFamily="18" charset="0"/>
                <a:cs typeface="Times New Roman" pitchFamily="18" charset="0"/>
              </a:rPr>
              <a:t>Benefits include outpatient treatment, specialist consultations, hospitalization, surgery and obstetric care, imaging and laboratory services, transportation, and the free supply of drugs, dressings, artificial limbs, aids, and appliances.</a:t>
            </a:r>
          </a:p>
          <a:p>
            <a:pPr lvl="1"/>
            <a:r>
              <a:rPr lang="en-US" sz="2000" dirty="0" smtClean="0">
                <a:latin typeface="Times New Roman" pitchFamily="18" charset="0"/>
                <a:cs typeface="Times New Roman" pitchFamily="18" charset="0"/>
              </a:rPr>
              <a:t>Duration of benefits is from 3 months to 1 year, according to the insured’s contribution record</a:t>
            </a:r>
          </a:p>
          <a:p>
            <a:pPr lvl="1"/>
            <a:r>
              <a:rPr lang="en-US" sz="2000" dirty="0" smtClean="0">
                <a:latin typeface="Times New Roman" pitchFamily="18" charset="0"/>
                <a:cs typeface="Times New Roman" pitchFamily="18" charset="0"/>
              </a:rPr>
              <a:t>Eligible dependents - Spouse, children under age 18 (age 21 if a student, no limit if disabled or an unmarried daughter), widowed mother, and dependent parents</a:t>
            </a:r>
          </a:p>
          <a:p>
            <a:r>
              <a:rPr lang="en-US" sz="2000" b="1" dirty="0" smtClean="0">
                <a:latin typeface="Times New Roman" pitchFamily="18" charset="0"/>
                <a:cs typeface="Times New Roman" pitchFamily="18" charset="0"/>
              </a:rPr>
              <a:t>Funeral grant :</a:t>
            </a:r>
            <a:r>
              <a:rPr lang="en-US" sz="2000" dirty="0" smtClean="0">
                <a:latin typeface="Times New Roman" pitchFamily="18" charset="0"/>
                <a:cs typeface="Times New Roman" pitchFamily="18" charset="0"/>
              </a:rPr>
              <a:t> </a:t>
            </a:r>
          </a:p>
          <a:p>
            <a:pPr lvl="1"/>
            <a:r>
              <a:rPr lang="en-US" sz="2000" dirty="0" smtClean="0">
                <a:latin typeface="Times New Roman" pitchFamily="18" charset="0"/>
                <a:cs typeface="Times New Roman" pitchFamily="18" charset="0"/>
              </a:rPr>
              <a:t>Lump sum up to 3,000 rupees. </a:t>
            </a:r>
          </a:p>
          <a:p>
            <a:pPr>
              <a:buNone/>
            </a:pPr>
            <a:r>
              <a:rPr lang="en-US" sz="2200" b="1" dirty="0" smtClean="0">
                <a:latin typeface="Times New Roman" pitchFamily="18" charset="0"/>
                <a:cs typeface="Times New Roman" pitchFamily="18" charset="0"/>
              </a:rPr>
              <a:t> </a:t>
            </a:r>
          </a:p>
          <a:p>
            <a:endParaRPr lang="en-US" sz="2000" dirty="0" smtClean="0">
              <a:latin typeface="Times New Roman" pitchFamily="18" charset="0"/>
              <a:cs typeface="Times New Roman" pitchFamily="18" charset="0"/>
            </a:endParaRPr>
          </a:p>
          <a:p>
            <a:endParaRPr lang="en-US" sz="2000" dirty="0" smtClean="0">
              <a:latin typeface="Times New Roman" pitchFamily="18" charset="0"/>
              <a:cs typeface="Times New Roman" pitchFamily="18" charset="0"/>
            </a:endParaRPr>
          </a:p>
        </p:txBody>
      </p:sp>
      <p:pic>
        <p:nvPicPr>
          <p:cNvPr id="5" name="Picture 8" descr="F:\Seminar\rakesh\social security.9.4.sa\117_1757.jpg"/>
          <p:cNvPicPr>
            <a:picLocks noChangeAspect="1" noChangeArrowheads="1"/>
          </p:cNvPicPr>
          <p:nvPr/>
        </p:nvPicPr>
        <p:blipFill>
          <a:blip r:embed="rId3"/>
          <a:srcRect/>
          <a:stretch>
            <a:fillRect/>
          </a:stretch>
        </p:blipFill>
        <p:spPr bwMode="auto">
          <a:xfrm>
            <a:off x="5921374" y="5075237"/>
            <a:ext cx="2917826" cy="16303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685800"/>
            <a:ext cx="89154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Benefit for Worker’s Injury (ESI)</a:t>
            </a:r>
          </a:p>
        </p:txBody>
      </p:sp>
      <p:sp>
        <p:nvSpPr>
          <p:cNvPr id="21507" name="Content Placeholder 2"/>
          <p:cNvSpPr>
            <a:spLocks noGrp="1"/>
          </p:cNvSpPr>
          <p:nvPr>
            <p:ph idx="1"/>
          </p:nvPr>
        </p:nvSpPr>
        <p:spPr>
          <a:xfrm>
            <a:off x="152400" y="990600"/>
            <a:ext cx="8839200" cy="5943600"/>
          </a:xfrm>
        </p:spPr>
        <p:txBody>
          <a:bodyPr/>
          <a:lstStyle/>
          <a:p>
            <a:r>
              <a:rPr lang="en-US" sz="2200" b="1" dirty="0" smtClean="0">
                <a:latin typeface="Times New Roman" pitchFamily="18" charset="0"/>
                <a:cs typeface="Times New Roman" pitchFamily="18" charset="0"/>
              </a:rPr>
              <a:t>Temporary Disability Benefits</a:t>
            </a:r>
          </a:p>
          <a:p>
            <a:pPr lvl="1"/>
            <a:r>
              <a:rPr lang="en-US" sz="2200" dirty="0" smtClean="0">
                <a:latin typeface="Times New Roman" pitchFamily="18" charset="0"/>
                <a:cs typeface="Times New Roman" pitchFamily="18" charset="0"/>
              </a:rPr>
              <a:t>Around 75% of the average daily wage. </a:t>
            </a:r>
          </a:p>
          <a:p>
            <a:pPr lvl="1"/>
            <a:r>
              <a:rPr lang="en-US" sz="2200" dirty="0" smtClean="0">
                <a:latin typeface="Times New Roman" pitchFamily="18" charset="0"/>
                <a:cs typeface="Times New Roman" pitchFamily="18" charset="0"/>
              </a:rPr>
              <a:t>Paid for the entire duration of the disability, ( min of 3 days).</a:t>
            </a:r>
          </a:p>
          <a:p>
            <a:r>
              <a:rPr lang="en-US" sz="2200" b="1" dirty="0" smtClean="0">
                <a:latin typeface="Times New Roman" pitchFamily="18" charset="0"/>
                <a:cs typeface="Times New Roman" pitchFamily="18" charset="0"/>
              </a:rPr>
              <a:t>Permanent Disability Benefits</a:t>
            </a:r>
          </a:p>
          <a:p>
            <a:pPr lvl="1"/>
            <a:r>
              <a:rPr lang="en-US" sz="2200" b="1" dirty="0" smtClean="0">
                <a:latin typeface="Times New Roman" pitchFamily="18" charset="0"/>
                <a:cs typeface="Times New Roman" pitchFamily="18" charset="0"/>
              </a:rPr>
              <a:t>Permanent disability pension: </a:t>
            </a:r>
            <a:r>
              <a:rPr lang="en-US" sz="2200" dirty="0" smtClean="0">
                <a:latin typeface="Times New Roman" pitchFamily="18" charset="0"/>
                <a:cs typeface="Times New Roman" pitchFamily="18" charset="0"/>
              </a:rPr>
              <a:t>Separate medical boards assess the loss of earning capacity resulting from a work injury or an occupational disease.</a:t>
            </a:r>
          </a:p>
          <a:p>
            <a:pPr lvl="1"/>
            <a:r>
              <a:rPr lang="en-US" sz="2200" dirty="0" smtClean="0">
                <a:latin typeface="Times New Roman" pitchFamily="18" charset="0"/>
                <a:cs typeface="Times New Roman" pitchFamily="18" charset="0"/>
              </a:rPr>
              <a:t>Maximum daily rate -around 75% of the average daily wage</a:t>
            </a:r>
          </a:p>
          <a:p>
            <a:pPr lvl="1"/>
            <a:r>
              <a:rPr lang="en-US" sz="2200" dirty="0" smtClean="0">
                <a:latin typeface="Times New Roman" pitchFamily="18" charset="0"/>
                <a:cs typeface="Times New Roman" pitchFamily="18" charset="0"/>
              </a:rPr>
              <a:t>May be paid as a lump sum not exceeding 30,000 rupees (If the daily value of the pension is equal to 5 rupees or less)</a:t>
            </a:r>
          </a:p>
          <a:p>
            <a:r>
              <a:rPr lang="en-US" sz="2200" b="1" dirty="0" smtClean="0">
                <a:latin typeface="Times New Roman" pitchFamily="18" charset="0"/>
                <a:cs typeface="Times New Roman" pitchFamily="18" charset="0"/>
              </a:rPr>
              <a:t>Partial disability</a:t>
            </a:r>
            <a:r>
              <a:rPr lang="en-US" sz="2200" dirty="0" smtClean="0">
                <a:latin typeface="Times New Roman" pitchFamily="18" charset="0"/>
                <a:cs typeface="Times New Roman" pitchFamily="18" charset="0"/>
              </a:rPr>
              <a:t>:</a:t>
            </a:r>
          </a:p>
          <a:p>
            <a:pPr lvl="1"/>
            <a:r>
              <a:rPr lang="en-US" sz="2200" dirty="0" smtClean="0">
                <a:latin typeface="Times New Roman" pitchFamily="18" charset="0"/>
                <a:cs typeface="Times New Roman" pitchFamily="18" charset="0"/>
              </a:rPr>
              <a:t> A percentage of the full pension is paid </a:t>
            </a:r>
          </a:p>
          <a:p>
            <a:pPr lvl="1">
              <a:buNone/>
            </a:pPr>
            <a:r>
              <a:rPr lang="en-US" sz="2200" dirty="0" smtClean="0">
                <a:latin typeface="Times New Roman" pitchFamily="18" charset="0"/>
                <a:cs typeface="Times New Roman" pitchFamily="18" charset="0"/>
              </a:rPr>
              <a:t>    according to the assessed loss of earning</a:t>
            </a:r>
          </a:p>
          <a:p>
            <a:pPr lvl="1">
              <a:buNone/>
            </a:pPr>
            <a:r>
              <a:rPr lang="en-US" sz="2200" dirty="0" smtClean="0">
                <a:latin typeface="Times New Roman" pitchFamily="18" charset="0"/>
                <a:cs typeface="Times New Roman" pitchFamily="18" charset="0"/>
              </a:rPr>
              <a:t>    capacity</a:t>
            </a:r>
          </a:p>
          <a:p>
            <a:endParaRPr lang="en-US" sz="2200" dirty="0" smtClean="0">
              <a:latin typeface="Times New Roman" pitchFamily="18" charset="0"/>
              <a:cs typeface="Times New Roman" pitchFamily="18" charset="0"/>
            </a:endParaRPr>
          </a:p>
          <a:p>
            <a:pPr lvl="1">
              <a:buNone/>
            </a:pPr>
            <a:endParaRPr lang="en-US" sz="2200" dirty="0" smtClean="0">
              <a:latin typeface="Times New Roman" pitchFamily="18" charset="0"/>
              <a:cs typeface="Times New Roman" pitchFamily="18" charset="0"/>
            </a:endParaRPr>
          </a:p>
        </p:txBody>
      </p:sp>
      <p:pic>
        <p:nvPicPr>
          <p:cNvPr id="5" name="Picture 11" descr="F:\Seminar\rakesh\social security.9.4.sa\images9.jpg"/>
          <p:cNvPicPr>
            <a:picLocks noChangeAspect="1" noChangeArrowheads="1"/>
          </p:cNvPicPr>
          <p:nvPr/>
        </p:nvPicPr>
        <p:blipFill>
          <a:blip r:embed="rId3"/>
          <a:srcRect/>
          <a:stretch>
            <a:fillRect/>
          </a:stretch>
        </p:blipFill>
        <p:spPr bwMode="auto">
          <a:xfrm>
            <a:off x="5791200" y="4953000"/>
            <a:ext cx="30480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685800"/>
            <a:ext cx="89154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Benefit for Worker’s Injury (ESI)</a:t>
            </a:r>
            <a:endParaRPr lang="en-US" sz="3200" b="1" dirty="0" smtClean="0">
              <a:solidFill>
                <a:srgbClr val="C00000"/>
              </a:solidFill>
              <a:latin typeface="Times New Roman" pitchFamily="18" charset="0"/>
              <a:cs typeface="Times New Roman" pitchFamily="18" charset="0"/>
            </a:endParaRPr>
          </a:p>
        </p:txBody>
      </p:sp>
      <p:sp>
        <p:nvSpPr>
          <p:cNvPr id="21507" name="Content Placeholder 2"/>
          <p:cNvSpPr>
            <a:spLocks noGrp="1"/>
          </p:cNvSpPr>
          <p:nvPr>
            <p:ph idx="1"/>
          </p:nvPr>
        </p:nvSpPr>
        <p:spPr>
          <a:xfrm>
            <a:off x="152400" y="762000"/>
            <a:ext cx="8839200" cy="5943600"/>
          </a:xfrm>
        </p:spPr>
        <p:txBody>
          <a:bodyPr/>
          <a:lstStyle/>
          <a:p>
            <a:endParaRPr lang="en-US" sz="2200" b="1" dirty="0" smtClean="0">
              <a:latin typeface="Times New Roman" pitchFamily="18" charset="0"/>
              <a:cs typeface="Times New Roman" pitchFamily="18" charset="0"/>
            </a:endParaRPr>
          </a:p>
          <a:p>
            <a:r>
              <a:rPr lang="en-US" sz="2200" b="1" dirty="0" smtClean="0">
                <a:latin typeface="Times New Roman" pitchFamily="18" charset="0"/>
                <a:cs typeface="Times New Roman" pitchFamily="18" charset="0"/>
              </a:rPr>
              <a:t>Survivor Benefits</a:t>
            </a:r>
          </a:p>
          <a:p>
            <a:r>
              <a:rPr lang="en-US" sz="2200" dirty="0" smtClean="0">
                <a:latin typeface="Times New Roman" pitchFamily="18" charset="0"/>
                <a:cs typeface="Times New Roman" pitchFamily="18" charset="0"/>
              </a:rPr>
              <a:t>Survivor pension (widow’s pension): </a:t>
            </a:r>
          </a:p>
          <a:p>
            <a:pPr lvl="1"/>
            <a:r>
              <a:rPr lang="en-US" sz="2200" dirty="0" smtClean="0">
                <a:latin typeface="Times New Roman" pitchFamily="18" charset="0"/>
                <a:cs typeface="Times New Roman" pitchFamily="18" charset="0"/>
              </a:rPr>
              <a:t>60% of the deceased’s total disability pension</a:t>
            </a:r>
          </a:p>
          <a:p>
            <a:r>
              <a:rPr lang="en-US" sz="2200" dirty="0" smtClean="0">
                <a:latin typeface="Times New Roman" pitchFamily="18" charset="0"/>
                <a:cs typeface="Times New Roman" pitchFamily="18" charset="0"/>
              </a:rPr>
              <a:t>Orphan’s pension:</a:t>
            </a:r>
          </a:p>
          <a:p>
            <a:pPr lvl="1"/>
            <a:r>
              <a:rPr lang="en-US" sz="2200" dirty="0" smtClean="0">
                <a:latin typeface="Times New Roman" pitchFamily="18" charset="0"/>
                <a:cs typeface="Times New Roman" pitchFamily="18" charset="0"/>
              </a:rPr>
              <a:t> 40% of the deceased’s pension to orphan younger than age 18 (no limit if disabled or an unmarried daughter).</a:t>
            </a:r>
          </a:p>
          <a:p>
            <a:r>
              <a:rPr lang="en-US" sz="2200" dirty="0" smtClean="0">
                <a:latin typeface="Times New Roman" pitchFamily="18" charset="0"/>
                <a:cs typeface="Times New Roman" pitchFamily="18" charset="0"/>
              </a:rPr>
              <a:t>Maximum total survivor pension - 100% of the deceased’s pension.</a:t>
            </a:r>
          </a:p>
          <a:p>
            <a:r>
              <a:rPr lang="en-US" sz="2200" dirty="0" smtClean="0">
                <a:latin typeface="Times New Roman" pitchFamily="18" charset="0"/>
                <a:cs typeface="Times New Roman" pitchFamily="18" charset="0"/>
              </a:rPr>
              <a:t>Minimum daily benefit is 14 rupees.</a:t>
            </a:r>
          </a:p>
          <a:p>
            <a:r>
              <a:rPr lang="en-US" sz="2200" dirty="0" smtClean="0">
                <a:latin typeface="Times New Roman" pitchFamily="18" charset="0"/>
                <a:cs typeface="Times New Roman" pitchFamily="18" charset="0"/>
              </a:rPr>
              <a:t>Maximum total pension for other eligible survivors is 50% of the deceased’s pension.</a:t>
            </a:r>
          </a:p>
        </p:txBody>
      </p:sp>
      <p:pic>
        <p:nvPicPr>
          <p:cNvPr id="5" name="Picture 11" descr="F:\Seminar\rakesh\social security.9.4.sa\images9.jpg"/>
          <p:cNvPicPr>
            <a:picLocks noChangeAspect="1" noChangeArrowheads="1"/>
          </p:cNvPicPr>
          <p:nvPr/>
        </p:nvPicPr>
        <p:blipFill>
          <a:blip r:embed="rId3"/>
          <a:srcRect/>
          <a:stretch>
            <a:fillRect/>
          </a:stretch>
        </p:blipFill>
        <p:spPr bwMode="auto">
          <a:xfrm>
            <a:off x="5867400" y="4953000"/>
            <a:ext cx="30480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1506" name="Title 1"/>
          <p:cNvSpPr>
            <a:spLocks noGrp="1"/>
          </p:cNvSpPr>
          <p:nvPr>
            <p:ph type="title"/>
          </p:nvPr>
        </p:nvSpPr>
        <p:spPr>
          <a:xfrm>
            <a:off x="0" y="-685800"/>
            <a:ext cx="89154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Benefit during Unemployment (ESI)</a:t>
            </a:r>
            <a:endParaRPr lang="en-US" sz="3200" b="1" dirty="0" smtClean="0">
              <a:solidFill>
                <a:srgbClr val="C00000"/>
              </a:solidFill>
              <a:latin typeface="Times New Roman" pitchFamily="18" charset="0"/>
              <a:cs typeface="Times New Roman" pitchFamily="18" charset="0"/>
            </a:endParaRPr>
          </a:p>
        </p:txBody>
      </p:sp>
      <p:sp>
        <p:nvSpPr>
          <p:cNvPr id="21507" name="Content Placeholder 2"/>
          <p:cNvSpPr>
            <a:spLocks noGrp="1"/>
          </p:cNvSpPr>
          <p:nvPr>
            <p:ph idx="1"/>
          </p:nvPr>
        </p:nvSpPr>
        <p:spPr>
          <a:xfrm>
            <a:off x="152400" y="762000"/>
            <a:ext cx="8839200" cy="5943600"/>
          </a:xfrm>
        </p:spPr>
        <p:txBody>
          <a:bodyPr/>
          <a:lstStyle/>
          <a:p>
            <a:endParaRPr lang="en-US" sz="2200" b="1" dirty="0" smtClean="0">
              <a:latin typeface="Times New Roman" pitchFamily="18" charset="0"/>
              <a:cs typeface="Times New Roman" pitchFamily="18" charset="0"/>
            </a:endParaRPr>
          </a:p>
          <a:p>
            <a:endParaRPr lang="en-US" sz="2200" b="1" dirty="0" smtClean="0">
              <a:latin typeface="Times New Roman" pitchFamily="18" charset="0"/>
              <a:cs typeface="Times New Roman" pitchFamily="18" charset="0"/>
            </a:endParaRPr>
          </a:p>
          <a:p>
            <a:r>
              <a:rPr lang="en-US" sz="2200" b="1" dirty="0" smtClean="0">
                <a:latin typeface="Times New Roman" pitchFamily="18" charset="0"/>
                <a:cs typeface="Times New Roman" pitchFamily="18" charset="0"/>
              </a:rPr>
              <a:t>Qualifying Conditions</a:t>
            </a:r>
          </a:p>
          <a:p>
            <a:pPr lvl="1"/>
            <a:r>
              <a:rPr lang="en-US" sz="2000" dirty="0" smtClean="0">
                <a:latin typeface="Times New Roman" pitchFamily="18" charset="0"/>
                <a:cs typeface="Times New Roman" pitchFamily="18" charset="0"/>
              </a:rPr>
              <a:t>Must be involuntarily unemployed as the result of retrenchment or a </a:t>
            </a:r>
            <a:r>
              <a:rPr lang="en-US" sz="2000" dirty="0" err="1" smtClean="0">
                <a:latin typeface="Times New Roman" pitchFamily="18" charset="0"/>
                <a:cs typeface="Times New Roman" pitchFamily="18" charset="0"/>
              </a:rPr>
              <a:t>nonwork</a:t>
            </a:r>
            <a:r>
              <a:rPr lang="en-US" sz="2000" dirty="0" smtClean="0">
                <a:latin typeface="Times New Roman" pitchFamily="18" charset="0"/>
                <a:cs typeface="Times New Roman" pitchFamily="18" charset="0"/>
              </a:rPr>
              <a:t>-related permanent disability. </a:t>
            </a:r>
          </a:p>
          <a:p>
            <a:pPr lvl="1"/>
            <a:r>
              <a:rPr lang="en-US" sz="2000" dirty="0" smtClean="0">
                <a:latin typeface="Times New Roman" pitchFamily="18" charset="0"/>
                <a:cs typeface="Times New Roman" pitchFamily="18" charset="0"/>
              </a:rPr>
              <a:t>Must have at least 5 years of contributions.</a:t>
            </a:r>
          </a:p>
          <a:p>
            <a:r>
              <a:rPr lang="en-US" sz="2200" b="1" dirty="0" smtClean="0">
                <a:latin typeface="Times New Roman" pitchFamily="18" charset="0"/>
                <a:cs typeface="Times New Roman" pitchFamily="18" charset="0"/>
              </a:rPr>
              <a:t>Unemployment Benefits</a:t>
            </a:r>
          </a:p>
          <a:p>
            <a:pPr lvl="1"/>
            <a:r>
              <a:rPr lang="en-US" sz="2200" dirty="0" smtClean="0">
                <a:latin typeface="Times New Roman" pitchFamily="18" charset="0"/>
                <a:cs typeface="Times New Roman" pitchFamily="18" charset="0"/>
              </a:rPr>
              <a:t>Unemployment allowance: Benefit equal to 50% of the insured’s average wages and is paid for up to 6 months.</a:t>
            </a:r>
          </a:p>
          <a:p>
            <a:pPr lvl="1"/>
            <a:r>
              <a:rPr lang="en-US" sz="2200" dirty="0" smtClean="0">
                <a:latin typeface="Times New Roman" pitchFamily="18" charset="0"/>
                <a:cs typeface="Times New Roman" pitchFamily="18" charset="0"/>
              </a:rPr>
              <a:t>Access to medical care is also provided to beneficiaries and their dependents.</a:t>
            </a:r>
          </a:p>
        </p:txBody>
      </p:sp>
      <p:pic>
        <p:nvPicPr>
          <p:cNvPr id="5" name="Picture 7" descr="F:\Seminar\rakesh\social security.9.4.sa\photo.jpg"/>
          <p:cNvPicPr>
            <a:picLocks noChangeAspect="1" noChangeArrowheads="1"/>
          </p:cNvPicPr>
          <p:nvPr/>
        </p:nvPicPr>
        <p:blipFill>
          <a:blip r:embed="rId3"/>
          <a:srcRect/>
          <a:stretch>
            <a:fillRect/>
          </a:stretch>
        </p:blipFill>
        <p:spPr bwMode="auto">
          <a:xfrm>
            <a:off x="6324600" y="4876800"/>
            <a:ext cx="2514600" cy="1905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050" name="Content Placeholder 3"/>
          <p:cNvGraphicFramePr>
            <a:graphicFrameLocks noGrp="1"/>
          </p:cNvGraphicFramePr>
          <p:nvPr>
            <p:ph idx="1"/>
          </p:nvPr>
        </p:nvGraphicFramePr>
        <p:xfrm>
          <a:off x="457200" y="838200"/>
          <a:ext cx="8229600" cy="5715000"/>
        </p:xfrm>
        <a:graphic>
          <a:graphicData uri="http://schemas.openxmlformats.org/presentationml/2006/ole">
            <p:oleObj spid="_x0000_s43010" r:id="rId3" imgW="8230313" imgH="5712447" progId="Excel.Sheet.8">
              <p:embed/>
            </p:oleObj>
          </a:graphicData>
        </a:graphic>
      </p:graphicFrame>
      <p:sp>
        <p:nvSpPr>
          <p:cNvPr id="2051" name="Rectangle 2"/>
          <p:cNvSpPr>
            <a:spLocks noChangeArrowheads="1"/>
          </p:cNvSpPr>
          <p:nvPr/>
        </p:nvSpPr>
        <p:spPr bwMode="auto">
          <a:xfrm>
            <a:off x="1676400" y="161925"/>
            <a:ext cx="5148263" cy="523875"/>
          </a:xfrm>
          <a:prstGeom prst="rect">
            <a:avLst/>
          </a:prstGeom>
          <a:noFill/>
          <a:ln w="9525">
            <a:noFill/>
            <a:miter lim="800000"/>
            <a:headEnd/>
            <a:tailEnd/>
          </a:ln>
        </p:spPr>
        <p:txBody>
          <a:bodyPr wrap="none">
            <a:spAutoFit/>
          </a:bodyPr>
          <a:lstStyle/>
          <a:p>
            <a:r>
              <a:rPr lang="en-US" sz="2800" b="1" dirty="0">
                <a:solidFill>
                  <a:srgbClr val="C00000"/>
                </a:solidFill>
                <a:latin typeface="Times New Roman" pitchFamily="18" charset="0"/>
                <a:cs typeface="Times New Roman" pitchFamily="18" charset="0"/>
              </a:rPr>
              <a:t>Social security coverage in India</a:t>
            </a:r>
            <a:endParaRPr lang="en-US" sz="2800" dirty="0">
              <a:solidFill>
                <a:srgbClr val="C00000"/>
              </a:solidFill>
              <a:latin typeface="Times New Roman" pitchFamily="18" charset="0"/>
              <a:cs typeface="Times New Roman" pitchFamily="18" charset="0"/>
            </a:endParaRPr>
          </a:p>
        </p:txBody>
      </p:sp>
      <p:sp>
        <p:nvSpPr>
          <p:cNvPr id="4" name="TextBox 3"/>
          <p:cNvSpPr txBox="1"/>
          <p:nvPr/>
        </p:nvSpPr>
        <p:spPr>
          <a:xfrm>
            <a:off x="-304800" y="2983468"/>
            <a:ext cx="1210588" cy="369332"/>
          </a:xfrm>
          <a:prstGeom prst="rect">
            <a:avLst/>
          </a:prstGeom>
          <a:noFill/>
          <a:scene3d>
            <a:camera prst="orthographicFront">
              <a:rot lat="0" lon="21299997" rev="5400000"/>
            </a:camera>
            <a:lightRig rig="threePt" dir="t"/>
          </a:scene3d>
        </p:spPr>
        <p:txBody>
          <a:bodyPr wrap="none" rtlCol="0">
            <a:spAutoFit/>
          </a:bodyPr>
          <a:lstStyle/>
          <a:p>
            <a:r>
              <a:rPr lang="en-US" dirty="0" smtClean="0">
                <a:latin typeface="Times New Roman" pitchFamily="18" charset="0"/>
                <a:cs typeface="Times New Roman" pitchFamily="18" charset="0"/>
              </a:rPr>
              <a:t>In Millions</a:t>
            </a:r>
            <a:endParaRPr lang="en-US"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sz="2800" b="1" dirty="0" smtClean="0">
                <a:solidFill>
                  <a:srgbClr val="C00000"/>
                </a:solidFill>
                <a:latin typeface="Times New Roman" pitchFamily="18" charset="0"/>
                <a:cs typeface="Times New Roman" pitchFamily="18" charset="0"/>
              </a:rPr>
              <a:t>New Initiatives:</a:t>
            </a:r>
            <a:endParaRPr lang="en-US" sz="2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0" y="609600"/>
            <a:ext cx="9144000" cy="6248400"/>
          </a:xfrm>
        </p:spPr>
        <p:txBody>
          <a:bodyPr/>
          <a:lstStyle/>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Unorganized Sector Workers Social Security Bill, 2007</a:t>
            </a:r>
          </a:p>
          <a:p>
            <a:endParaRPr lang="en-US" sz="2400" dirty="0" smtClean="0">
              <a:latin typeface="Times New Roman" pitchFamily="18" charset="0"/>
              <a:cs typeface="Times New Roman" pitchFamily="18" charset="0"/>
            </a:endParaRPr>
          </a:p>
          <a:p>
            <a:r>
              <a:rPr lang="en-US" sz="2400" dirty="0" err="1" smtClean="0">
                <a:latin typeface="Times New Roman" pitchFamily="18" charset="0"/>
                <a:cs typeface="Times New Roman" pitchFamily="18" charset="0"/>
              </a:rPr>
              <a:t>Aam</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Admi</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Bima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Yojana</a:t>
            </a:r>
            <a:r>
              <a:rPr lang="en-US" sz="2400" dirty="0" smtClean="0">
                <a:latin typeface="Times New Roman" pitchFamily="18" charset="0"/>
                <a:cs typeface="Times New Roman" pitchFamily="18" charset="0"/>
              </a:rPr>
              <a:t> (AABY), 2007</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Health Insurance Scheme for Unorganized Sector BPL Workers, 2007 (</a:t>
            </a:r>
            <a:r>
              <a:rPr lang="en-US" sz="2400" dirty="0" err="1" smtClean="0">
                <a:latin typeface="Times New Roman" pitchFamily="18" charset="0"/>
                <a:cs typeface="Times New Roman" pitchFamily="18" charset="0"/>
              </a:rPr>
              <a:t>Rashtriya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Swasthaya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Bima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Yojana</a:t>
            </a:r>
            <a:r>
              <a:rPr lang="en-US" sz="2400" dirty="0" smtClean="0">
                <a:latin typeface="Times New Roman" pitchFamily="18" charset="0"/>
                <a:cs typeface="Times New Roman" pitchFamily="18" charset="0"/>
              </a:rPr>
              <a:t>)</a:t>
            </a:r>
          </a:p>
          <a:p>
            <a:endParaRPr lang="en-US" sz="2400" dirty="0" smtClean="0">
              <a:latin typeface="Times New Roman" pitchFamily="18" charset="0"/>
              <a:cs typeface="Times New Roman" pitchFamily="18" charset="0"/>
            </a:endParaRPr>
          </a:p>
          <a:p>
            <a:r>
              <a:rPr lang="en-US" sz="2400" dirty="0" err="1" smtClean="0">
                <a:latin typeface="Times New Roman" pitchFamily="18" charset="0"/>
                <a:cs typeface="Times New Roman" pitchFamily="18" charset="0"/>
              </a:rPr>
              <a:t>Janashree</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Bima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Yojana</a:t>
            </a: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Micro-credit </a:t>
            </a:r>
            <a:r>
              <a:rPr lang="en-US" sz="2400" dirty="0" err="1" smtClean="0">
                <a:latin typeface="Times New Roman" pitchFamily="18" charset="0"/>
                <a:cs typeface="Times New Roman" pitchFamily="18" charset="0"/>
              </a:rPr>
              <a:t>Programmes</a:t>
            </a: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Re-Inventing Employees Provident Fund</a:t>
            </a:r>
            <a:endParaRPr lang="en-US" sz="24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609600"/>
            <a:ext cx="8458200" cy="1143000"/>
          </a:xfrm>
        </p:spPr>
        <p:txBody>
          <a:bodyPr/>
          <a:lstStyle/>
          <a:p>
            <a:pPr algn="ctr"/>
            <a:r>
              <a:rPr lang="en-US" sz="2800" b="1" dirty="0" smtClean="0">
                <a:solidFill>
                  <a:srgbClr val="C00000"/>
                </a:solidFill>
                <a:latin typeface="Times New Roman" pitchFamily="18" charset="0"/>
                <a:cs typeface="Times New Roman" pitchFamily="18" charset="0"/>
              </a:rPr>
              <a:t>Unorganized Sector Workers Social Security Bill, 2007</a:t>
            </a:r>
          </a:p>
        </p:txBody>
      </p:sp>
      <p:sp>
        <p:nvSpPr>
          <p:cNvPr id="3" name="Content Placeholder 2"/>
          <p:cNvSpPr>
            <a:spLocks noGrp="1"/>
          </p:cNvSpPr>
          <p:nvPr>
            <p:ph idx="1"/>
          </p:nvPr>
        </p:nvSpPr>
        <p:spPr>
          <a:xfrm>
            <a:off x="0" y="609600"/>
            <a:ext cx="9144000" cy="6248400"/>
          </a:xfrm>
        </p:spPr>
        <p:txBody>
          <a:bodyPr/>
          <a:lstStyle/>
          <a:p>
            <a:endParaRPr lang="en-US" sz="2200"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Establishment of National Social Security Advisory Board and State Social Security Advisory Boards </a:t>
            </a:r>
          </a:p>
          <a:p>
            <a:r>
              <a:rPr lang="en-US" sz="2200" dirty="0" smtClean="0">
                <a:latin typeface="Times New Roman" pitchFamily="18" charset="0"/>
                <a:cs typeface="Times New Roman" pitchFamily="18" charset="0"/>
              </a:rPr>
              <a:t>Benefits shall be admissible to all persons above 14 years of age</a:t>
            </a:r>
          </a:p>
          <a:p>
            <a:r>
              <a:rPr lang="en-US" sz="2200" dirty="0" smtClean="0">
                <a:latin typeface="Times New Roman" pitchFamily="18" charset="0"/>
                <a:cs typeface="Times New Roman" pitchFamily="18" charset="0"/>
              </a:rPr>
              <a:t> Persons are provided with an identity card in the form of a smart card. </a:t>
            </a:r>
          </a:p>
          <a:p>
            <a:r>
              <a:rPr lang="en-US" sz="2200" dirty="0" smtClean="0">
                <a:latin typeface="Times New Roman" pitchFamily="18" charset="0"/>
                <a:cs typeface="Times New Roman" pitchFamily="18" charset="0"/>
              </a:rPr>
              <a:t>11 schemes including the AABY and the Health Insurance Scheme for Unorganized Sector BPL workers.</a:t>
            </a:r>
          </a:p>
          <a:p>
            <a:r>
              <a:rPr lang="en-US" sz="2200" dirty="0" smtClean="0">
                <a:latin typeface="Times New Roman" pitchFamily="18" charset="0"/>
                <a:cs typeface="Times New Roman" pitchFamily="18" charset="0"/>
              </a:rPr>
              <a:t>Benefits:</a:t>
            </a:r>
          </a:p>
          <a:p>
            <a:pPr lvl="1"/>
            <a:r>
              <a:rPr lang="en-US" sz="2200" dirty="0" smtClean="0">
                <a:latin typeface="Times New Roman" pitchFamily="18" charset="0"/>
                <a:cs typeface="Times New Roman" pitchFamily="18" charset="0"/>
              </a:rPr>
              <a:t>life and disability cover, </a:t>
            </a:r>
          </a:p>
          <a:p>
            <a:pPr lvl="1"/>
            <a:r>
              <a:rPr lang="en-US" sz="2200" dirty="0" smtClean="0">
                <a:latin typeface="Times New Roman" pitchFamily="18" charset="0"/>
                <a:cs typeface="Times New Roman" pitchFamily="18" charset="0"/>
              </a:rPr>
              <a:t>health and maternity benefits,</a:t>
            </a:r>
          </a:p>
          <a:p>
            <a:pPr lvl="1"/>
            <a:r>
              <a:rPr lang="en-US" sz="2200" dirty="0" smtClean="0">
                <a:latin typeface="Times New Roman" pitchFamily="18" charset="0"/>
                <a:cs typeface="Times New Roman" pitchFamily="18" charset="0"/>
              </a:rPr>
              <a:t>old age protection, provident fund, </a:t>
            </a:r>
          </a:p>
          <a:p>
            <a:pPr lvl="1"/>
            <a:r>
              <a:rPr lang="en-US" sz="2200" dirty="0" smtClean="0">
                <a:latin typeface="Times New Roman" pitchFamily="18" charset="0"/>
                <a:cs typeface="Times New Roman" pitchFamily="18" charset="0"/>
              </a:rPr>
              <a:t>employment injury benefits, </a:t>
            </a:r>
          </a:p>
          <a:p>
            <a:pPr lvl="1"/>
            <a:r>
              <a:rPr lang="en-US" sz="2200" dirty="0" smtClean="0">
                <a:latin typeface="Times New Roman" pitchFamily="18" charset="0"/>
                <a:cs typeface="Times New Roman" pitchFamily="18" charset="0"/>
              </a:rPr>
              <a:t>Provision of housing, educational schemes for children, skill </a:t>
            </a:r>
            <a:r>
              <a:rPr lang="en-US" sz="2200" dirty="0" err="1" smtClean="0">
                <a:latin typeface="Times New Roman" pitchFamily="18" charset="0"/>
                <a:cs typeface="Times New Roman" pitchFamily="18" charset="0"/>
              </a:rPr>
              <a:t>upgradation</a:t>
            </a:r>
            <a:r>
              <a:rPr lang="en-US" sz="2200" dirty="0" smtClean="0">
                <a:latin typeface="Times New Roman" pitchFamily="18" charset="0"/>
                <a:cs typeface="Times New Roman" pitchFamily="18" charset="0"/>
              </a:rPr>
              <a:t> of workers, funeral assistance, and old age homes. </a:t>
            </a:r>
          </a:p>
          <a:p>
            <a:pPr lvl="1"/>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sz="2800" b="1" dirty="0" err="1" smtClean="0">
                <a:solidFill>
                  <a:srgbClr val="C00000"/>
                </a:solidFill>
                <a:latin typeface="Times New Roman" pitchFamily="18" charset="0"/>
                <a:cs typeface="Times New Roman" pitchFamily="18" charset="0"/>
              </a:rPr>
              <a:t>Aam</a:t>
            </a:r>
            <a:r>
              <a:rPr lang="en-US" sz="2800" b="1" dirty="0" smtClean="0">
                <a:solidFill>
                  <a:srgbClr val="C00000"/>
                </a:solidFill>
                <a:latin typeface="Times New Roman" pitchFamily="18" charset="0"/>
                <a:cs typeface="Times New Roman" pitchFamily="18" charset="0"/>
              </a:rPr>
              <a:t> </a:t>
            </a:r>
            <a:r>
              <a:rPr lang="en-US" sz="2800" b="1" dirty="0" err="1" smtClean="0">
                <a:solidFill>
                  <a:srgbClr val="C00000"/>
                </a:solidFill>
                <a:latin typeface="Times New Roman" pitchFamily="18" charset="0"/>
                <a:cs typeface="Times New Roman" pitchFamily="18" charset="0"/>
              </a:rPr>
              <a:t>Admi</a:t>
            </a:r>
            <a:r>
              <a:rPr lang="en-US" sz="2800" b="1" dirty="0" smtClean="0">
                <a:solidFill>
                  <a:srgbClr val="C00000"/>
                </a:solidFill>
                <a:latin typeface="Times New Roman" pitchFamily="18" charset="0"/>
                <a:cs typeface="Times New Roman" pitchFamily="18" charset="0"/>
              </a:rPr>
              <a:t> </a:t>
            </a:r>
            <a:r>
              <a:rPr lang="en-US" sz="2800" b="1" dirty="0" err="1" smtClean="0">
                <a:solidFill>
                  <a:srgbClr val="C00000"/>
                </a:solidFill>
                <a:latin typeface="Times New Roman" pitchFamily="18" charset="0"/>
                <a:cs typeface="Times New Roman" pitchFamily="18" charset="0"/>
              </a:rPr>
              <a:t>Bima</a:t>
            </a:r>
            <a:r>
              <a:rPr lang="en-US" sz="2800" b="1" dirty="0" smtClean="0">
                <a:solidFill>
                  <a:srgbClr val="C00000"/>
                </a:solidFill>
                <a:latin typeface="Times New Roman" pitchFamily="18" charset="0"/>
                <a:cs typeface="Times New Roman" pitchFamily="18" charset="0"/>
              </a:rPr>
              <a:t> </a:t>
            </a:r>
            <a:r>
              <a:rPr lang="en-US" sz="2800" b="1" dirty="0" err="1" smtClean="0">
                <a:solidFill>
                  <a:srgbClr val="C00000"/>
                </a:solidFill>
                <a:latin typeface="Times New Roman" pitchFamily="18" charset="0"/>
                <a:cs typeface="Times New Roman" pitchFamily="18" charset="0"/>
              </a:rPr>
              <a:t>Yojana</a:t>
            </a:r>
            <a:r>
              <a:rPr lang="en-US" sz="2800" b="1" dirty="0" smtClean="0">
                <a:solidFill>
                  <a:srgbClr val="C00000"/>
                </a:solidFill>
                <a:latin typeface="Times New Roman" pitchFamily="18" charset="0"/>
                <a:cs typeface="Times New Roman" pitchFamily="18" charset="0"/>
              </a:rPr>
              <a:t>, 2007</a:t>
            </a:r>
          </a:p>
        </p:txBody>
      </p:sp>
      <p:sp>
        <p:nvSpPr>
          <p:cNvPr id="3" name="Content Placeholder 2"/>
          <p:cNvSpPr>
            <a:spLocks noGrp="1"/>
          </p:cNvSpPr>
          <p:nvPr>
            <p:ph idx="1"/>
          </p:nvPr>
        </p:nvSpPr>
        <p:spPr>
          <a:xfrm>
            <a:off x="0" y="609600"/>
            <a:ext cx="9144000" cy="6248400"/>
          </a:xfrm>
        </p:spPr>
        <p:txBody>
          <a:bodyPr/>
          <a:lstStyle/>
          <a:p>
            <a:r>
              <a:rPr lang="en-US" sz="2200" dirty="0" smtClean="0">
                <a:latin typeface="Times New Roman" pitchFamily="18" charset="0"/>
                <a:cs typeface="Times New Roman" pitchFamily="18" charset="0"/>
              </a:rPr>
              <a:t>Replaced ‘Group Insurance Schemes’ as </a:t>
            </a:r>
          </a:p>
          <a:p>
            <a:pPr lvl="1"/>
            <a:r>
              <a:rPr lang="en-US" sz="2200" dirty="0" smtClean="0">
                <a:latin typeface="Times New Roman" pitchFamily="18" charset="0"/>
                <a:cs typeface="Times New Roman" pitchFamily="18" charset="0"/>
              </a:rPr>
              <a:t>It do not provide the annuity in the cases of survivor members. </a:t>
            </a:r>
          </a:p>
          <a:p>
            <a:pPr lvl="1"/>
            <a:r>
              <a:rPr lang="en-US" sz="2200" dirty="0" smtClean="0">
                <a:latin typeface="Times New Roman" pitchFamily="18" charset="0"/>
                <a:cs typeface="Times New Roman" pitchFamily="18" charset="0"/>
              </a:rPr>
              <a:t>Lack of awareness about schemes amongst rural population </a:t>
            </a:r>
          </a:p>
          <a:p>
            <a:pPr lvl="1"/>
            <a:r>
              <a:rPr lang="en-US" sz="2200" dirty="0" smtClean="0">
                <a:latin typeface="Times New Roman" pitchFamily="18" charset="0"/>
                <a:cs typeface="Times New Roman" pitchFamily="18" charset="0"/>
              </a:rPr>
              <a:t>Poor delivery mechanism at the village level</a:t>
            </a:r>
          </a:p>
          <a:p>
            <a:r>
              <a:rPr lang="en-US" sz="2200" dirty="0" smtClean="0">
                <a:latin typeface="Times New Roman" pitchFamily="18" charset="0"/>
                <a:cs typeface="Times New Roman" pitchFamily="18" charset="0"/>
              </a:rPr>
              <a:t>State Government will be the Nodal Agency. </a:t>
            </a:r>
          </a:p>
          <a:p>
            <a:r>
              <a:rPr lang="en-US" sz="2200" dirty="0" smtClean="0">
                <a:latin typeface="Times New Roman" pitchFamily="18" charset="0"/>
                <a:cs typeface="Times New Roman" pitchFamily="18" charset="0"/>
              </a:rPr>
              <a:t>Members of All Rural Landless Households, in the age group of 18–59 years will be eligible. </a:t>
            </a:r>
          </a:p>
          <a:p>
            <a:r>
              <a:rPr lang="en-US" sz="2200" dirty="0" smtClean="0">
                <a:latin typeface="Times New Roman" pitchFamily="18" charset="0"/>
                <a:cs typeface="Times New Roman" pitchFamily="18" charset="0"/>
              </a:rPr>
              <a:t>Premium of Rs 200 per member will be borne by the Centre and States equally. </a:t>
            </a:r>
          </a:p>
          <a:p>
            <a:r>
              <a:rPr lang="en-US" sz="2200" dirty="0" smtClean="0">
                <a:latin typeface="Times New Roman" pitchFamily="18" charset="0"/>
                <a:cs typeface="Times New Roman" pitchFamily="18" charset="0"/>
              </a:rPr>
              <a:t>A sum of Rs 30000 in case of natural death and Rs 75000 in case of accidental death will be payable.</a:t>
            </a:r>
          </a:p>
          <a:p>
            <a:r>
              <a:rPr lang="en-US" sz="2200" dirty="0" smtClean="0">
                <a:latin typeface="Times New Roman" pitchFamily="18" charset="0"/>
                <a:cs typeface="Times New Roman" pitchFamily="18" charset="0"/>
              </a:rPr>
              <a:t>A compensation of Rs 75000 will be payable in case of total permanent disability and of Rs 37500 in case of partial permanent disability. </a:t>
            </a:r>
          </a:p>
          <a:p>
            <a:r>
              <a:rPr lang="en-US" sz="2200" dirty="0" smtClean="0">
                <a:latin typeface="Times New Roman" pitchFamily="18" charset="0"/>
                <a:cs typeface="Times New Roman" pitchFamily="18" charset="0"/>
              </a:rPr>
              <a:t>Provision for the payment of a scholarship of Rs 300 per quarter per child for two children of the beneficiaries studying in 9th to 12th standard for its beneficiaries.</a:t>
            </a:r>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242" name="Title 1"/>
          <p:cNvSpPr>
            <a:spLocks noGrp="1"/>
          </p:cNvSpPr>
          <p:nvPr>
            <p:ph type="title"/>
          </p:nvPr>
        </p:nvSpPr>
        <p:spPr>
          <a:xfrm>
            <a:off x="457200" y="-533400"/>
            <a:ext cx="8229600" cy="1143000"/>
          </a:xfrm>
        </p:spPr>
        <p:txBody>
          <a:bodyPr/>
          <a:lstStyle/>
          <a:p>
            <a:pPr algn="ctr" eaLnBrk="1" hangingPunct="1"/>
            <a:r>
              <a:rPr lang="en-US" sz="3200" b="1" dirty="0" smtClean="0">
                <a:solidFill>
                  <a:srgbClr val="C00000"/>
                </a:solidFill>
                <a:latin typeface="Times New Roman" pitchFamily="18" charset="0"/>
                <a:cs typeface="Times New Roman" pitchFamily="18" charset="0"/>
              </a:rPr>
              <a:t>History</a:t>
            </a:r>
          </a:p>
        </p:txBody>
      </p:sp>
      <p:sp>
        <p:nvSpPr>
          <p:cNvPr id="3" name="Content Placeholder 2"/>
          <p:cNvSpPr>
            <a:spLocks noGrp="1"/>
          </p:cNvSpPr>
          <p:nvPr>
            <p:ph idx="1"/>
          </p:nvPr>
        </p:nvSpPr>
        <p:spPr>
          <a:xfrm>
            <a:off x="152400" y="746760"/>
            <a:ext cx="8763000" cy="6019800"/>
          </a:xfrm>
        </p:spPr>
        <p:txBody>
          <a:bodyPr>
            <a:normAutofit/>
          </a:bodyPr>
          <a:lstStyle/>
          <a:p>
            <a:pPr eaLnBrk="1" hangingPunct="1">
              <a:buNone/>
              <a:defRPr/>
            </a:pPr>
            <a:r>
              <a:rPr lang="en-US" sz="2000" b="1" dirty="0" smtClean="0">
                <a:latin typeface="Times New Roman" pitchFamily="18" charset="0"/>
                <a:cs typeface="Times New Roman" pitchFamily="18" charset="0"/>
              </a:rPr>
              <a:t>1883 -1889</a:t>
            </a:r>
            <a:r>
              <a:rPr lang="en-US" sz="2000" dirty="0" smtClean="0">
                <a:latin typeface="Times New Roman" pitchFamily="18" charset="0"/>
                <a:cs typeface="Times New Roman" pitchFamily="18" charset="0"/>
              </a:rPr>
              <a:t>- First broad system of social insurance </a:t>
            </a:r>
          </a:p>
          <a:p>
            <a:pPr eaLnBrk="1" hangingPunct="1">
              <a:buNone/>
              <a:defRPr/>
            </a:pPr>
            <a:r>
              <a:rPr lang="en-US" sz="2000" dirty="0" smtClean="0">
                <a:latin typeface="Times New Roman" pitchFamily="18" charset="0"/>
                <a:cs typeface="Times New Roman" pitchFamily="18" charset="0"/>
              </a:rPr>
              <a:t>               established by German Chancellor Bismarck </a:t>
            </a:r>
          </a:p>
          <a:p>
            <a:pPr eaLnBrk="1" hangingPunct="1">
              <a:buNone/>
              <a:defRPr/>
            </a:pPr>
            <a:r>
              <a:rPr lang="en-US" sz="2000" b="1" dirty="0" smtClean="0">
                <a:latin typeface="Times New Roman" pitchFamily="18" charset="0"/>
                <a:cs typeface="Times New Roman" pitchFamily="18" charset="0"/>
              </a:rPr>
              <a:t>1919-</a:t>
            </a:r>
            <a:r>
              <a:rPr lang="en-US" sz="2000" dirty="0" smtClean="0">
                <a:latin typeface="Times New Roman" pitchFamily="18" charset="0"/>
                <a:cs typeface="Times New Roman" pitchFamily="18" charset="0"/>
              </a:rPr>
              <a:t> International </a:t>
            </a:r>
            <a:r>
              <a:rPr lang="en-US" sz="2000" dirty="0" err="1" smtClean="0">
                <a:latin typeface="Times New Roman" pitchFamily="18" charset="0"/>
                <a:cs typeface="Times New Roman" pitchFamily="18" charset="0"/>
              </a:rPr>
              <a:t>Labour</a:t>
            </a:r>
            <a:r>
              <a:rPr lang="en-US" sz="2000" dirty="0" smtClean="0">
                <a:latin typeface="Times New Roman" pitchFamily="18" charset="0"/>
                <a:cs typeface="Times New Roman" pitchFamily="18" charset="0"/>
              </a:rPr>
              <a:t> </a:t>
            </a:r>
            <a:r>
              <a:rPr lang="en-US" sz="2000" dirty="0" err="1" smtClean="0">
                <a:latin typeface="Times New Roman" pitchFamily="18" charset="0"/>
                <a:cs typeface="Times New Roman" pitchFamily="18" charset="0"/>
              </a:rPr>
              <a:t>Organisation</a:t>
            </a:r>
            <a:r>
              <a:rPr lang="en-US" sz="2000" dirty="0" smtClean="0">
                <a:latin typeface="Times New Roman" pitchFamily="18" charset="0"/>
                <a:cs typeface="Times New Roman" pitchFamily="18" charset="0"/>
              </a:rPr>
              <a:t> (ILO) established</a:t>
            </a:r>
          </a:p>
          <a:p>
            <a:pPr eaLnBrk="1" hangingPunct="1">
              <a:buNone/>
              <a:defRPr/>
            </a:pPr>
            <a:r>
              <a:rPr lang="en-US" sz="2000" b="1" dirty="0" smtClean="0">
                <a:latin typeface="Times New Roman" pitchFamily="18" charset="0"/>
                <a:cs typeface="Times New Roman" pitchFamily="18" charset="0"/>
              </a:rPr>
              <a:t>1923 -</a:t>
            </a:r>
            <a:r>
              <a:rPr lang="en-US" sz="2000" dirty="0" smtClean="0">
                <a:latin typeface="Times New Roman" pitchFamily="18" charset="0"/>
                <a:cs typeface="Times New Roman" pitchFamily="18" charset="0"/>
              </a:rPr>
              <a:t>Workmen's compensation act</a:t>
            </a:r>
          </a:p>
          <a:p>
            <a:pPr eaLnBrk="1" hangingPunct="1">
              <a:buNone/>
              <a:defRPr/>
            </a:pPr>
            <a:r>
              <a:rPr lang="en-US" sz="2000" b="1" dirty="0" smtClean="0">
                <a:latin typeface="Times New Roman" pitchFamily="18" charset="0"/>
                <a:cs typeface="Times New Roman" pitchFamily="18" charset="0"/>
              </a:rPr>
              <a:t>1935</a:t>
            </a:r>
            <a:r>
              <a:rPr lang="en-US" sz="2000" dirty="0" smtClean="0">
                <a:latin typeface="Times New Roman" pitchFamily="18" charset="0"/>
                <a:cs typeface="Times New Roman" pitchFamily="18" charset="0"/>
              </a:rPr>
              <a:t>- Social Security Act introduced in USA</a:t>
            </a:r>
          </a:p>
          <a:p>
            <a:pPr>
              <a:buNone/>
            </a:pPr>
            <a:r>
              <a:rPr lang="en-US" sz="2000" b="1" dirty="0" smtClean="0">
                <a:latin typeface="Times New Roman" pitchFamily="18" charset="0"/>
                <a:cs typeface="Times New Roman" pitchFamily="18" charset="0"/>
              </a:rPr>
              <a:t>1942</a:t>
            </a:r>
            <a:r>
              <a:rPr lang="en-US" sz="2000" dirty="0" smtClean="0">
                <a:latin typeface="Times New Roman" pitchFamily="18" charset="0"/>
                <a:cs typeface="Times New Roman" pitchFamily="18" charset="0"/>
              </a:rPr>
              <a:t>- Social security </a:t>
            </a:r>
            <a:r>
              <a:rPr lang="en-US" sz="2000" dirty="0" err="1" smtClean="0">
                <a:latin typeface="Times New Roman" pitchFamily="18" charset="0"/>
                <a:cs typeface="Times New Roman" pitchFamily="18" charset="0"/>
              </a:rPr>
              <a:t>programme</a:t>
            </a:r>
            <a:r>
              <a:rPr lang="en-US" sz="2000" dirty="0" smtClean="0">
                <a:latin typeface="Times New Roman" pitchFamily="18" charset="0"/>
                <a:cs typeface="Times New Roman" pitchFamily="18" charset="0"/>
              </a:rPr>
              <a:t> implemented in the UK, based on </a:t>
            </a:r>
            <a:r>
              <a:rPr lang="en-US" sz="2000" dirty="0" err="1" smtClean="0">
                <a:latin typeface="Times New Roman" pitchFamily="18" charset="0"/>
                <a:cs typeface="Times New Roman" pitchFamily="18" charset="0"/>
              </a:rPr>
              <a:t>Beveridge</a:t>
            </a:r>
            <a:r>
              <a:rPr lang="en-US" sz="2000" dirty="0" smtClean="0">
                <a:latin typeface="Times New Roman" pitchFamily="18" charset="0"/>
                <a:cs typeface="Times New Roman" pitchFamily="18" charset="0"/>
              </a:rPr>
              <a:t> </a:t>
            </a:r>
          </a:p>
          <a:p>
            <a:pPr>
              <a:buNone/>
            </a:pPr>
            <a:r>
              <a:rPr lang="en-US" sz="2000" dirty="0" smtClean="0">
                <a:latin typeface="Times New Roman" pitchFamily="18" charset="0"/>
                <a:cs typeface="Times New Roman" pitchFamily="18" charset="0"/>
              </a:rPr>
              <a:t>               Report (two- tier system of social security)</a:t>
            </a:r>
          </a:p>
          <a:p>
            <a:pPr eaLnBrk="1" hangingPunct="1">
              <a:buNone/>
              <a:defRPr/>
            </a:pPr>
            <a:r>
              <a:rPr lang="en-US" sz="2000" b="1" dirty="0" smtClean="0">
                <a:latin typeface="Times New Roman" pitchFamily="18" charset="0"/>
                <a:cs typeface="Times New Roman" pitchFamily="18" charset="0"/>
              </a:rPr>
              <a:t>1948 -</a:t>
            </a:r>
            <a:r>
              <a:rPr lang="en-US" sz="2000" dirty="0" smtClean="0">
                <a:latin typeface="Times New Roman" pitchFamily="18" charset="0"/>
                <a:cs typeface="Times New Roman" pitchFamily="18" charset="0"/>
              </a:rPr>
              <a:t> Employees' state insurance act</a:t>
            </a:r>
          </a:p>
          <a:p>
            <a:pPr eaLnBrk="1" hangingPunct="1">
              <a:buNone/>
              <a:defRPr/>
            </a:pPr>
            <a:r>
              <a:rPr lang="en-US" sz="2000" b="1" dirty="0" smtClean="0">
                <a:latin typeface="Times New Roman" pitchFamily="18" charset="0"/>
                <a:cs typeface="Times New Roman" pitchFamily="18" charset="0"/>
              </a:rPr>
              <a:t>1952 -</a:t>
            </a:r>
            <a:r>
              <a:rPr lang="en-US" sz="2000" dirty="0" smtClean="0">
                <a:latin typeface="Times New Roman" pitchFamily="18" charset="0"/>
                <a:cs typeface="Times New Roman" pitchFamily="18" charset="0"/>
              </a:rPr>
              <a:t> Employees' provident funds, with amendments</a:t>
            </a:r>
          </a:p>
          <a:p>
            <a:pPr eaLnBrk="1" hangingPunct="1">
              <a:buNone/>
              <a:defRPr/>
            </a:pPr>
            <a:r>
              <a:rPr lang="en-US" sz="2000" b="1" dirty="0" smtClean="0">
                <a:latin typeface="Times New Roman" pitchFamily="18" charset="0"/>
                <a:cs typeface="Times New Roman" pitchFamily="18" charset="0"/>
              </a:rPr>
              <a:t>1964-</a:t>
            </a:r>
            <a:r>
              <a:rPr lang="en-US" sz="2000" dirty="0" smtClean="0">
                <a:latin typeface="Times New Roman" pitchFamily="18" charset="0"/>
                <a:cs typeface="Times New Roman" pitchFamily="18" charset="0"/>
              </a:rPr>
              <a:t> Department of Social Security created in India under ministry of </a:t>
            </a:r>
            <a:r>
              <a:rPr lang="en-US" sz="2000" dirty="0" err="1" smtClean="0">
                <a:latin typeface="Times New Roman" pitchFamily="18" charset="0"/>
                <a:cs typeface="Times New Roman" pitchFamily="18" charset="0"/>
              </a:rPr>
              <a:t>labour</a:t>
            </a:r>
            <a:r>
              <a:rPr lang="en-US" sz="2000" dirty="0" smtClean="0">
                <a:latin typeface="Times New Roman" pitchFamily="18" charset="0"/>
                <a:cs typeface="Times New Roman" pitchFamily="18" charset="0"/>
              </a:rPr>
              <a:t> </a:t>
            </a:r>
          </a:p>
          <a:p>
            <a:pPr eaLnBrk="1" hangingPunct="1">
              <a:buNone/>
              <a:defRPr/>
            </a:pPr>
            <a:r>
              <a:rPr lang="en-US" sz="2000" b="1" dirty="0" smtClean="0">
                <a:latin typeface="Times New Roman" pitchFamily="18" charset="0"/>
                <a:cs typeface="Times New Roman" pitchFamily="18" charset="0"/>
              </a:rPr>
              <a:t>1972-</a:t>
            </a:r>
            <a:r>
              <a:rPr lang="en-US" sz="2000" dirty="0" smtClean="0">
                <a:latin typeface="Times New Roman" pitchFamily="18" charset="0"/>
                <a:cs typeface="Times New Roman" pitchFamily="18" charset="0"/>
              </a:rPr>
              <a:t> Payment of gratuity</a:t>
            </a:r>
          </a:p>
          <a:p>
            <a:pPr eaLnBrk="1" hangingPunct="1">
              <a:buNone/>
              <a:defRPr/>
            </a:pPr>
            <a:r>
              <a:rPr lang="en-US" sz="2000" b="1" dirty="0" smtClean="0">
                <a:latin typeface="Times New Roman" pitchFamily="18" charset="0"/>
                <a:cs typeface="Times New Roman" pitchFamily="18" charset="0"/>
              </a:rPr>
              <a:t>1976-</a:t>
            </a:r>
            <a:r>
              <a:rPr lang="en-US" sz="2000" dirty="0" smtClean="0">
                <a:latin typeface="Times New Roman" pitchFamily="18" charset="0"/>
                <a:cs typeface="Times New Roman" pitchFamily="18" charset="0"/>
              </a:rPr>
              <a:t>Employees' deposit-linked insurance</a:t>
            </a:r>
          </a:p>
          <a:p>
            <a:pPr eaLnBrk="1" hangingPunct="1">
              <a:buNone/>
              <a:defRPr/>
            </a:pPr>
            <a:r>
              <a:rPr lang="en-US" sz="2000" b="1" dirty="0" smtClean="0">
                <a:latin typeface="Times New Roman" pitchFamily="18" charset="0"/>
                <a:cs typeface="Times New Roman" pitchFamily="18" charset="0"/>
              </a:rPr>
              <a:t>1995-</a:t>
            </a:r>
            <a:r>
              <a:rPr lang="en-US" sz="2000" dirty="0" smtClean="0">
                <a:latin typeface="Times New Roman" pitchFamily="18" charset="0"/>
                <a:cs typeface="Times New Roman" pitchFamily="18" charset="0"/>
              </a:rPr>
              <a:t> Employees' pension scheme</a:t>
            </a:r>
          </a:p>
          <a:p>
            <a:pPr eaLnBrk="1" hangingPunct="1">
              <a:buNone/>
              <a:defRPr/>
            </a:pPr>
            <a:r>
              <a:rPr lang="en-US" sz="2000" b="1" dirty="0" smtClean="0">
                <a:latin typeface="Times New Roman" pitchFamily="18" charset="0"/>
                <a:cs typeface="Times New Roman" pitchFamily="18" charset="0"/>
              </a:rPr>
              <a:t>1995-</a:t>
            </a:r>
            <a:r>
              <a:rPr lang="en-US" sz="2000" dirty="0" smtClean="0">
                <a:latin typeface="Times New Roman" pitchFamily="18" charset="0"/>
                <a:cs typeface="Times New Roman" pitchFamily="18" charset="0"/>
              </a:rPr>
              <a:t>National social assistance program </a:t>
            </a:r>
          </a:p>
          <a:p>
            <a:pPr eaLnBrk="1" hangingPunct="1">
              <a:buNone/>
              <a:defRPr/>
            </a:pPr>
            <a:r>
              <a:rPr lang="en-US" sz="2000" b="1" dirty="0" smtClean="0">
                <a:latin typeface="Times New Roman" pitchFamily="18" charset="0"/>
                <a:cs typeface="Times New Roman" pitchFamily="18" charset="0"/>
              </a:rPr>
              <a:t>2007-</a:t>
            </a:r>
            <a:r>
              <a:rPr lang="en-US" sz="2000" dirty="0" smtClean="0">
                <a:latin typeface="Times New Roman" pitchFamily="18" charset="0"/>
                <a:cs typeface="Times New Roman" pitchFamily="18" charset="0"/>
              </a:rPr>
              <a:t>National Social Security Bill under </a:t>
            </a:r>
          </a:p>
          <a:p>
            <a:pPr eaLnBrk="1" hangingPunct="1">
              <a:buNone/>
              <a:defRPr/>
            </a:pPr>
            <a:r>
              <a:rPr lang="en-US" sz="2000" dirty="0" smtClean="0">
                <a:latin typeface="Times New Roman" pitchFamily="18" charset="0"/>
                <a:cs typeface="Times New Roman" pitchFamily="18" charset="0"/>
              </a:rPr>
              <a:t>              process</a:t>
            </a:r>
          </a:p>
          <a:p>
            <a:pPr marL="274320" indent="-274320" eaLnBrk="1" fontAlgn="auto" hangingPunct="1">
              <a:spcAft>
                <a:spcPts val="0"/>
              </a:spcAft>
              <a:buClr>
                <a:schemeClr val="accent3"/>
              </a:buClr>
              <a:buFont typeface="Wingdings 2"/>
              <a:buNone/>
              <a:defRPr/>
            </a:pPr>
            <a:endParaRPr lang="en-US" sz="2000" dirty="0">
              <a:latin typeface="Times New Roman" pitchFamily="18" charset="0"/>
              <a:cs typeface="Times New Roman" pitchFamily="18" charset="0"/>
            </a:endParaRPr>
          </a:p>
        </p:txBody>
      </p:sp>
      <p:pic>
        <p:nvPicPr>
          <p:cNvPr id="58370" name="Picture 2" descr="http://tbn0.google.com/images?q=tbn:R7MYnOFIz31wGM:http://www.hegel.net/en/gif/history-e.gif">
            <a:hlinkClick r:id="rId3"/>
          </p:cNvPr>
          <p:cNvPicPr>
            <a:picLocks noChangeAspect="1" noChangeArrowheads="1"/>
          </p:cNvPicPr>
          <p:nvPr/>
        </p:nvPicPr>
        <p:blipFill>
          <a:blip r:embed="rId4"/>
          <a:srcRect/>
          <a:stretch>
            <a:fillRect/>
          </a:stretch>
        </p:blipFill>
        <p:spPr bwMode="auto">
          <a:xfrm>
            <a:off x="5486401" y="4480560"/>
            <a:ext cx="3581400" cy="1981200"/>
          </a:xfrm>
          <a:prstGeom prst="rect">
            <a:avLst/>
          </a:prstGeom>
          <a:noFill/>
        </p:spPr>
      </p:pic>
      <p:pic>
        <p:nvPicPr>
          <p:cNvPr id="58372" name="Picture 4" descr="http://tbn0.google.com/images?q=tbn:7VcsqHhxFjqutM:http://www.sscnet.ucla.edu/southasia/History/history.jpg">
            <a:hlinkClick r:id="rId5"/>
          </p:cNvPr>
          <p:cNvPicPr>
            <a:picLocks noChangeAspect="1" noChangeArrowheads="1"/>
          </p:cNvPicPr>
          <p:nvPr/>
        </p:nvPicPr>
        <p:blipFill>
          <a:blip r:embed="rId6"/>
          <a:srcRect/>
          <a:stretch>
            <a:fillRect/>
          </a:stretch>
        </p:blipFill>
        <p:spPr bwMode="auto">
          <a:xfrm>
            <a:off x="5715000" y="533400"/>
            <a:ext cx="3124200" cy="2209800"/>
          </a:xfrm>
          <a:prstGeom prst="rect">
            <a:avLst/>
          </a:prstGeom>
          <a:noFill/>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7" end="7"/>
                                            </p:txEl>
                                          </p:spTgt>
                                        </p:tgtEl>
                                        <p:attrNameLst>
                                          <p:attrName>style.visibility</p:attrName>
                                        </p:attrNameLst>
                                      </p:cBhvr>
                                      <p:to>
                                        <p:strVal val="visible"/>
                                      </p:to>
                                    </p:set>
                                    <p:animEffect transition="in" filter="blinds(horizontal)">
                                      <p:cBhvr>
                                        <p:cTn id="7" dur="500"/>
                                        <p:tgtEl>
                                          <p:spTgt spid="3">
                                            <p:txEl>
                                              <p:pRg st="7" end="7"/>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8" end="8"/>
                                            </p:txEl>
                                          </p:spTgt>
                                        </p:tgtEl>
                                        <p:attrNameLst>
                                          <p:attrName>style.visibility</p:attrName>
                                        </p:attrNameLst>
                                      </p:cBhvr>
                                      <p:to>
                                        <p:strVal val="visible"/>
                                      </p:to>
                                    </p:set>
                                    <p:animEffect transition="in" filter="blinds(horizontal)">
                                      <p:cBhvr>
                                        <p:cTn id="10" dur="500"/>
                                        <p:tgtEl>
                                          <p:spTgt spid="3">
                                            <p:txEl>
                                              <p:pRg st="8" end="8"/>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9" end="9"/>
                                            </p:txEl>
                                          </p:spTgt>
                                        </p:tgtEl>
                                        <p:attrNameLst>
                                          <p:attrName>style.visibility</p:attrName>
                                        </p:attrNameLst>
                                      </p:cBhvr>
                                      <p:to>
                                        <p:strVal val="visible"/>
                                      </p:to>
                                    </p:set>
                                    <p:animEffect transition="in" filter="blinds(horizontal)">
                                      <p:cBhvr>
                                        <p:cTn id="13" dur="500"/>
                                        <p:tgtEl>
                                          <p:spTgt spid="3">
                                            <p:txEl>
                                              <p:pRg st="9" end="9"/>
                                            </p:txEl>
                                          </p:spTgt>
                                        </p:tgtEl>
                                      </p:cBhvr>
                                    </p:animEffect>
                                  </p:childTnLst>
                                </p:cTn>
                              </p:par>
                              <p:par>
                                <p:cTn id="14" presetID="3" presetClass="entr" presetSubtype="10" fill="hold" nodeType="withEffect">
                                  <p:stCondLst>
                                    <p:cond delay="0"/>
                                  </p:stCondLst>
                                  <p:childTnLst>
                                    <p:set>
                                      <p:cBhvr>
                                        <p:cTn id="15" dur="1" fill="hold">
                                          <p:stCondLst>
                                            <p:cond delay="0"/>
                                          </p:stCondLst>
                                        </p:cTn>
                                        <p:tgtEl>
                                          <p:spTgt spid="3">
                                            <p:txEl>
                                              <p:pRg st="10" end="10"/>
                                            </p:txEl>
                                          </p:spTgt>
                                        </p:tgtEl>
                                        <p:attrNameLst>
                                          <p:attrName>style.visibility</p:attrName>
                                        </p:attrNameLst>
                                      </p:cBhvr>
                                      <p:to>
                                        <p:strVal val="visible"/>
                                      </p:to>
                                    </p:set>
                                    <p:animEffect transition="in" filter="blinds(horizontal)">
                                      <p:cBhvr>
                                        <p:cTn id="16" dur="500"/>
                                        <p:tgtEl>
                                          <p:spTgt spid="3">
                                            <p:txEl>
                                              <p:pRg st="10" end="10"/>
                                            </p:txEl>
                                          </p:spTgt>
                                        </p:tgtEl>
                                      </p:cBhvr>
                                    </p:animEffect>
                                  </p:childTnLst>
                                </p:cTn>
                              </p:par>
                              <p:par>
                                <p:cTn id="17" presetID="3" presetClass="entr" presetSubtype="10" fill="hold" nodeType="withEffect">
                                  <p:stCondLst>
                                    <p:cond delay="0"/>
                                  </p:stCondLst>
                                  <p:childTnLst>
                                    <p:set>
                                      <p:cBhvr>
                                        <p:cTn id="18" dur="1" fill="hold">
                                          <p:stCondLst>
                                            <p:cond delay="0"/>
                                          </p:stCondLst>
                                        </p:cTn>
                                        <p:tgtEl>
                                          <p:spTgt spid="3">
                                            <p:txEl>
                                              <p:pRg st="11" end="11"/>
                                            </p:txEl>
                                          </p:spTgt>
                                        </p:tgtEl>
                                        <p:attrNameLst>
                                          <p:attrName>style.visibility</p:attrName>
                                        </p:attrNameLst>
                                      </p:cBhvr>
                                      <p:to>
                                        <p:strVal val="visible"/>
                                      </p:to>
                                    </p:set>
                                    <p:animEffect transition="in" filter="blinds(horizontal)">
                                      <p:cBhvr>
                                        <p:cTn id="19" dur="500"/>
                                        <p:tgtEl>
                                          <p:spTgt spid="3">
                                            <p:txEl>
                                              <p:pRg st="11" end="11"/>
                                            </p:txEl>
                                          </p:spTgt>
                                        </p:tgtEl>
                                      </p:cBhvr>
                                    </p:animEffect>
                                  </p:childTnLst>
                                </p:cTn>
                              </p:par>
                              <p:par>
                                <p:cTn id="20" presetID="3" presetClass="entr" presetSubtype="10" fill="hold" nodeType="withEffect">
                                  <p:stCondLst>
                                    <p:cond delay="0"/>
                                  </p:stCondLst>
                                  <p:childTnLst>
                                    <p:set>
                                      <p:cBhvr>
                                        <p:cTn id="21" dur="1" fill="hold">
                                          <p:stCondLst>
                                            <p:cond delay="0"/>
                                          </p:stCondLst>
                                        </p:cTn>
                                        <p:tgtEl>
                                          <p:spTgt spid="3">
                                            <p:txEl>
                                              <p:pRg st="12" end="12"/>
                                            </p:txEl>
                                          </p:spTgt>
                                        </p:tgtEl>
                                        <p:attrNameLst>
                                          <p:attrName>style.visibility</p:attrName>
                                        </p:attrNameLst>
                                      </p:cBhvr>
                                      <p:to>
                                        <p:strVal val="visible"/>
                                      </p:to>
                                    </p:set>
                                    <p:animEffect transition="in" filter="blinds(horizontal)">
                                      <p:cBhvr>
                                        <p:cTn id="22" dur="500"/>
                                        <p:tgtEl>
                                          <p:spTgt spid="3">
                                            <p:txEl>
                                              <p:pRg st="12" end="12"/>
                                            </p:txEl>
                                          </p:spTgt>
                                        </p:tgtEl>
                                      </p:cBhvr>
                                    </p:animEffect>
                                  </p:childTnLst>
                                </p:cTn>
                              </p:par>
                              <p:par>
                                <p:cTn id="23" presetID="3" presetClass="entr" presetSubtype="10" fill="hold" nodeType="withEffect">
                                  <p:stCondLst>
                                    <p:cond delay="0"/>
                                  </p:stCondLst>
                                  <p:childTnLst>
                                    <p:set>
                                      <p:cBhvr>
                                        <p:cTn id="24" dur="1" fill="hold">
                                          <p:stCondLst>
                                            <p:cond delay="0"/>
                                          </p:stCondLst>
                                        </p:cTn>
                                        <p:tgtEl>
                                          <p:spTgt spid="3">
                                            <p:txEl>
                                              <p:pRg st="13" end="13"/>
                                            </p:txEl>
                                          </p:spTgt>
                                        </p:tgtEl>
                                        <p:attrNameLst>
                                          <p:attrName>style.visibility</p:attrName>
                                        </p:attrNameLst>
                                      </p:cBhvr>
                                      <p:to>
                                        <p:strVal val="visible"/>
                                      </p:to>
                                    </p:set>
                                    <p:animEffect transition="in" filter="blinds(horizontal)">
                                      <p:cBhvr>
                                        <p:cTn id="25" dur="500"/>
                                        <p:tgtEl>
                                          <p:spTgt spid="3">
                                            <p:txEl>
                                              <p:pRg st="13" end="13"/>
                                            </p:txEl>
                                          </p:spTgt>
                                        </p:tgtEl>
                                      </p:cBhvr>
                                    </p:animEffect>
                                  </p:childTnLst>
                                </p:cTn>
                              </p:par>
                              <p:par>
                                <p:cTn id="26" presetID="3" presetClass="entr" presetSubtype="10" fill="hold" nodeType="withEffect">
                                  <p:stCondLst>
                                    <p:cond delay="0"/>
                                  </p:stCondLst>
                                  <p:childTnLst>
                                    <p:set>
                                      <p:cBhvr>
                                        <p:cTn id="27" dur="1" fill="hold">
                                          <p:stCondLst>
                                            <p:cond delay="0"/>
                                          </p:stCondLst>
                                        </p:cTn>
                                        <p:tgtEl>
                                          <p:spTgt spid="3">
                                            <p:txEl>
                                              <p:pRg st="14" end="14"/>
                                            </p:txEl>
                                          </p:spTgt>
                                        </p:tgtEl>
                                        <p:attrNameLst>
                                          <p:attrName>style.visibility</p:attrName>
                                        </p:attrNameLst>
                                      </p:cBhvr>
                                      <p:to>
                                        <p:strVal val="visible"/>
                                      </p:to>
                                    </p:set>
                                    <p:animEffect transition="in" filter="blinds(horizontal)">
                                      <p:cBhvr>
                                        <p:cTn id="28" dur="500"/>
                                        <p:tgtEl>
                                          <p:spTgt spid="3">
                                            <p:txEl>
                                              <p:pRg st="14" end="14"/>
                                            </p:txEl>
                                          </p:spTgt>
                                        </p:tgtEl>
                                      </p:cBhvr>
                                    </p:animEffect>
                                  </p:childTnLst>
                                </p:cTn>
                              </p:par>
                              <p:par>
                                <p:cTn id="29" presetID="3" presetClass="entr" presetSubtype="10" fill="hold" nodeType="withEffect">
                                  <p:stCondLst>
                                    <p:cond delay="0"/>
                                  </p:stCondLst>
                                  <p:childTnLst>
                                    <p:set>
                                      <p:cBhvr>
                                        <p:cTn id="30" dur="1" fill="hold">
                                          <p:stCondLst>
                                            <p:cond delay="0"/>
                                          </p:stCondLst>
                                        </p:cTn>
                                        <p:tgtEl>
                                          <p:spTgt spid="3">
                                            <p:txEl>
                                              <p:pRg st="15" end="15"/>
                                            </p:txEl>
                                          </p:spTgt>
                                        </p:tgtEl>
                                        <p:attrNameLst>
                                          <p:attrName>style.visibility</p:attrName>
                                        </p:attrNameLst>
                                      </p:cBhvr>
                                      <p:to>
                                        <p:strVal val="visible"/>
                                      </p:to>
                                    </p:set>
                                    <p:animEffect transition="in" filter="blinds(horizontal)">
                                      <p:cBhvr>
                                        <p:cTn id="31" dur="500"/>
                                        <p:tgtEl>
                                          <p:spTgt spid="3">
                                            <p:txEl>
                                              <p:pRg st="15" end="15"/>
                                            </p:txEl>
                                          </p:spTgt>
                                        </p:tgtEl>
                                      </p:cBhvr>
                                    </p:animEffect>
                                  </p:childTnLst>
                                </p:cTn>
                              </p:par>
                              <p:par>
                                <p:cTn id="32" presetID="2" presetClass="exit" presetSubtype="4" fill="hold" nodeType="withEffect">
                                  <p:stCondLst>
                                    <p:cond delay="0"/>
                                  </p:stCondLst>
                                  <p:childTnLst>
                                    <p:anim calcmode="lin" valueType="num">
                                      <p:cBhvr additive="base">
                                        <p:cTn id="33" dur="500"/>
                                        <p:tgtEl>
                                          <p:spTgt spid="58370"/>
                                        </p:tgtEl>
                                        <p:attrNameLst>
                                          <p:attrName>ppt_x</p:attrName>
                                        </p:attrNameLst>
                                      </p:cBhvr>
                                      <p:tavLst>
                                        <p:tav tm="0">
                                          <p:val>
                                            <p:strVal val="ppt_x"/>
                                          </p:val>
                                        </p:tav>
                                        <p:tav tm="100000">
                                          <p:val>
                                            <p:strVal val="ppt_x"/>
                                          </p:val>
                                        </p:tav>
                                      </p:tavLst>
                                    </p:anim>
                                    <p:anim calcmode="lin" valueType="num">
                                      <p:cBhvr additive="base">
                                        <p:cTn id="34" dur="500"/>
                                        <p:tgtEl>
                                          <p:spTgt spid="58370"/>
                                        </p:tgtEl>
                                        <p:attrNameLst>
                                          <p:attrName>ppt_y</p:attrName>
                                        </p:attrNameLst>
                                      </p:cBhvr>
                                      <p:tavLst>
                                        <p:tav tm="0">
                                          <p:val>
                                            <p:strVal val="ppt_y"/>
                                          </p:val>
                                        </p:tav>
                                        <p:tav tm="100000">
                                          <p:val>
                                            <p:strVal val="1+ppt_h/2"/>
                                          </p:val>
                                        </p:tav>
                                      </p:tavLst>
                                    </p:anim>
                                    <p:set>
                                      <p:cBhvr>
                                        <p:cTn id="35" dur="1" fill="hold">
                                          <p:stCondLst>
                                            <p:cond delay="499"/>
                                          </p:stCondLst>
                                        </p:cTn>
                                        <p:tgtEl>
                                          <p:spTgt spid="58370"/>
                                        </p:tgtEl>
                                        <p:attrNameLst>
                                          <p:attrName>style.visibility</p:attrName>
                                        </p:attrNameLst>
                                      </p:cBhvr>
                                      <p:to>
                                        <p:strVal val="hidden"/>
                                      </p:to>
                                    </p:set>
                                  </p:childTnLst>
                                </p:cTn>
                              </p:par>
                              <p:par>
                                <p:cTn id="36" presetID="3" presetClass="exit" presetSubtype="10" fill="hold" nodeType="withEffect">
                                  <p:stCondLst>
                                    <p:cond delay="0"/>
                                  </p:stCondLst>
                                  <p:childTnLst>
                                    <p:animEffect transition="out" filter="blinds(horizontal)">
                                      <p:cBhvr>
                                        <p:cTn id="37" dur="500"/>
                                        <p:tgtEl>
                                          <p:spTgt spid="3">
                                            <p:txEl>
                                              <p:pRg st="0" end="0"/>
                                            </p:txEl>
                                          </p:spTgt>
                                        </p:tgtEl>
                                      </p:cBhvr>
                                    </p:animEffect>
                                    <p:set>
                                      <p:cBhvr>
                                        <p:cTn id="38" dur="1" fill="hold">
                                          <p:stCondLst>
                                            <p:cond delay="499"/>
                                          </p:stCondLst>
                                        </p:cTn>
                                        <p:tgtEl>
                                          <p:spTgt spid="3">
                                            <p:txEl>
                                              <p:pRg st="0" end="0"/>
                                            </p:txEl>
                                          </p:spTgt>
                                        </p:tgtEl>
                                        <p:attrNameLst>
                                          <p:attrName>style.visibility</p:attrName>
                                        </p:attrNameLst>
                                      </p:cBhvr>
                                      <p:to>
                                        <p:strVal val="hidden"/>
                                      </p:to>
                                    </p:set>
                                  </p:childTnLst>
                                </p:cTn>
                              </p:par>
                              <p:par>
                                <p:cTn id="39" presetID="3" presetClass="exit" presetSubtype="10" fill="hold" nodeType="withEffect">
                                  <p:stCondLst>
                                    <p:cond delay="0"/>
                                  </p:stCondLst>
                                  <p:childTnLst>
                                    <p:animEffect transition="out" filter="blinds(horizontal)">
                                      <p:cBhvr>
                                        <p:cTn id="40" dur="500"/>
                                        <p:tgtEl>
                                          <p:spTgt spid="3">
                                            <p:txEl>
                                              <p:pRg st="1" end="1"/>
                                            </p:txEl>
                                          </p:spTgt>
                                        </p:tgtEl>
                                      </p:cBhvr>
                                    </p:animEffect>
                                    <p:set>
                                      <p:cBhvr>
                                        <p:cTn id="41" dur="1" fill="hold">
                                          <p:stCondLst>
                                            <p:cond delay="499"/>
                                          </p:stCondLst>
                                        </p:cTn>
                                        <p:tgtEl>
                                          <p:spTgt spid="3">
                                            <p:txEl>
                                              <p:pRg st="1" end="1"/>
                                            </p:txEl>
                                          </p:spTgt>
                                        </p:tgtEl>
                                        <p:attrNameLst>
                                          <p:attrName>style.visibility</p:attrName>
                                        </p:attrNameLst>
                                      </p:cBhvr>
                                      <p:to>
                                        <p:strVal val="hidden"/>
                                      </p:to>
                                    </p:set>
                                  </p:childTnLst>
                                </p:cTn>
                              </p:par>
                              <p:par>
                                <p:cTn id="42" presetID="3" presetClass="exit" presetSubtype="10" fill="hold" nodeType="withEffect">
                                  <p:stCondLst>
                                    <p:cond delay="0"/>
                                  </p:stCondLst>
                                  <p:childTnLst>
                                    <p:animEffect transition="out" filter="blinds(horizontal)">
                                      <p:cBhvr>
                                        <p:cTn id="43" dur="500"/>
                                        <p:tgtEl>
                                          <p:spTgt spid="3">
                                            <p:txEl>
                                              <p:pRg st="2" end="2"/>
                                            </p:txEl>
                                          </p:spTgt>
                                        </p:tgtEl>
                                      </p:cBhvr>
                                    </p:animEffect>
                                    <p:set>
                                      <p:cBhvr>
                                        <p:cTn id="44" dur="1" fill="hold">
                                          <p:stCondLst>
                                            <p:cond delay="499"/>
                                          </p:stCondLst>
                                        </p:cTn>
                                        <p:tgtEl>
                                          <p:spTgt spid="3">
                                            <p:txEl>
                                              <p:pRg st="2" end="2"/>
                                            </p:txEl>
                                          </p:spTgt>
                                        </p:tgtEl>
                                        <p:attrNameLst>
                                          <p:attrName>style.visibility</p:attrName>
                                        </p:attrNameLst>
                                      </p:cBhvr>
                                      <p:to>
                                        <p:strVal val="hidden"/>
                                      </p:to>
                                    </p:set>
                                  </p:childTnLst>
                                </p:cTn>
                              </p:par>
                              <p:par>
                                <p:cTn id="45" presetID="3" presetClass="exit" presetSubtype="10" fill="hold" nodeType="withEffect">
                                  <p:stCondLst>
                                    <p:cond delay="0"/>
                                  </p:stCondLst>
                                  <p:childTnLst>
                                    <p:animEffect transition="out" filter="blinds(horizontal)">
                                      <p:cBhvr>
                                        <p:cTn id="46" dur="500"/>
                                        <p:tgtEl>
                                          <p:spTgt spid="3">
                                            <p:txEl>
                                              <p:pRg st="3" end="3"/>
                                            </p:txEl>
                                          </p:spTgt>
                                        </p:tgtEl>
                                      </p:cBhvr>
                                    </p:animEffect>
                                    <p:set>
                                      <p:cBhvr>
                                        <p:cTn id="47" dur="1" fill="hold">
                                          <p:stCondLst>
                                            <p:cond delay="499"/>
                                          </p:stCondLst>
                                        </p:cTn>
                                        <p:tgtEl>
                                          <p:spTgt spid="3">
                                            <p:txEl>
                                              <p:pRg st="3" end="3"/>
                                            </p:txEl>
                                          </p:spTgt>
                                        </p:tgtEl>
                                        <p:attrNameLst>
                                          <p:attrName>style.visibility</p:attrName>
                                        </p:attrNameLst>
                                      </p:cBhvr>
                                      <p:to>
                                        <p:strVal val="hidden"/>
                                      </p:to>
                                    </p:set>
                                  </p:childTnLst>
                                </p:cTn>
                              </p:par>
                              <p:par>
                                <p:cTn id="48" presetID="3" presetClass="exit" presetSubtype="10" fill="hold" nodeType="withEffect">
                                  <p:stCondLst>
                                    <p:cond delay="0"/>
                                  </p:stCondLst>
                                  <p:childTnLst>
                                    <p:animEffect transition="out" filter="blinds(horizontal)">
                                      <p:cBhvr>
                                        <p:cTn id="49" dur="500"/>
                                        <p:tgtEl>
                                          <p:spTgt spid="3">
                                            <p:txEl>
                                              <p:pRg st="4" end="4"/>
                                            </p:txEl>
                                          </p:spTgt>
                                        </p:tgtEl>
                                      </p:cBhvr>
                                    </p:animEffect>
                                    <p:set>
                                      <p:cBhvr>
                                        <p:cTn id="50" dur="1" fill="hold">
                                          <p:stCondLst>
                                            <p:cond delay="499"/>
                                          </p:stCondLst>
                                        </p:cTn>
                                        <p:tgtEl>
                                          <p:spTgt spid="3">
                                            <p:txEl>
                                              <p:pRg st="4" end="4"/>
                                            </p:txEl>
                                          </p:spTgt>
                                        </p:tgtEl>
                                        <p:attrNameLst>
                                          <p:attrName>style.visibility</p:attrName>
                                        </p:attrNameLst>
                                      </p:cBhvr>
                                      <p:to>
                                        <p:strVal val="hidden"/>
                                      </p:to>
                                    </p:set>
                                  </p:childTnLst>
                                </p:cTn>
                              </p:par>
                              <p:par>
                                <p:cTn id="51" presetID="3" presetClass="exit" presetSubtype="10" fill="hold" nodeType="withEffect">
                                  <p:stCondLst>
                                    <p:cond delay="0"/>
                                  </p:stCondLst>
                                  <p:childTnLst>
                                    <p:animEffect transition="out" filter="blinds(horizontal)">
                                      <p:cBhvr>
                                        <p:cTn id="52" dur="500"/>
                                        <p:tgtEl>
                                          <p:spTgt spid="3">
                                            <p:txEl>
                                              <p:pRg st="5" end="5"/>
                                            </p:txEl>
                                          </p:spTgt>
                                        </p:tgtEl>
                                      </p:cBhvr>
                                    </p:animEffect>
                                    <p:set>
                                      <p:cBhvr>
                                        <p:cTn id="53" dur="1" fill="hold">
                                          <p:stCondLst>
                                            <p:cond delay="499"/>
                                          </p:stCondLst>
                                        </p:cTn>
                                        <p:tgtEl>
                                          <p:spTgt spid="3">
                                            <p:txEl>
                                              <p:pRg st="5" end="5"/>
                                            </p:txEl>
                                          </p:spTgt>
                                        </p:tgtEl>
                                        <p:attrNameLst>
                                          <p:attrName>style.visibility</p:attrName>
                                        </p:attrNameLst>
                                      </p:cBhvr>
                                      <p:to>
                                        <p:strVal val="hidden"/>
                                      </p:to>
                                    </p:set>
                                  </p:childTnLst>
                                </p:cTn>
                              </p:par>
                              <p:par>
                                <p:cTn id="54" presetID="3" presetClass="exit" presetSubtype="10" fill="hold" nodeType="withEffect">
                                  <p:stCondLst>
                                    <p:cond delay="0"/>
                                  </p:stCondLst>
                                  <p:childTnLst>
                                    <p:animEffect transition="out" filter="blinds(horizontal)">
                                      <p:cBhvr>
                                        <p:cTn id="55" dur="500"/>
                                        <p:tgtEl>
                                          <p:spTgt spid="3">
                                            <p:txEl>
                                              <p:pRg st="6" end="6"/>
                                            </p:txEl>
                                          </p:spTgt>
                                        </p:tgtEl>
                                      </p:cBhvr>
                                    </p:animEffect>
                                    <p:set>
                                      <p:cBhvr>
                                        <p:cTn id="56" dur="1" fill="hold">
                                          <p:stCondLst>
                                            <p:cond delay="499"/>
                                          </p:stCondLst>
                                        </p:cTn>
                                        <p:tgtEl>
                                          <p:spTgt spid="3">
                                            <p:txEl>
                                              <p:pRg st="6" end="6"/>
                                            </p:txEl>
                                          </p:spTgt>
                                        </p:tgtEl>
                                        <p:attrNameLst>
                                          <p:attrName>style.visibility</p:attrName>
                                        </p:attrNameLst>
                                      </p:cBhvr>
                                      <p:to>
                                        <p:strVal val="hidden"/>
                                      </p:to>
                                    </p:set>
                                  </p:childTnLst>
                                </p:cTn>
                              </p:par>
                              <p:par>
                                <p:cTn id="57" presetID="3" presetClass="entr" presetSubtype="10" fill="hold" nodeType="withEffect">
                                  <p:stCondLst>
                                    <p:cond delay="0"/>
                                  </p:stCondLst>
                                  <p:childTnLst>
                                    <p:set>
                                      <p:cBhvr>
                                        <p:cTn id="58" dur="1" fill="hold">
                                          <p:stCondLst>
                                            <p:cond delay="0"/>
                                          </p:stCondLst>
                                        </p:cTn>
                                        <p:tgtEl>
                                          <p:spTgt spid="58372"/>
                                        </p:tgtEl>
                                        <p:attrNameLst>
                                          <p:attrName>style.visibility</p:attrName>
                                        </p:attrNameLst>
                                      </p:cBhvr>
                                      <p:to>
                                        <p:strVal val="visible"/>
                                      </p:to>
                                    </p:set>
                                    <p:animEffect transition="in" filter="blinds(horizontal)">
                                      <p:cBhvr>
                                        <p:cTn id="59" dur="500"/>
                                        <p:tgtEl>
                                          <p:spTgt spid="5837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609600"/>
            <a:ext cx="8686800" cy="1143000"/>
          </a:xfrm>
        </p:spPr>
        <p:txBody>
          <a:bodyPr/>
          <a:lstStyle/>
          <a:p>
            <a:pPr algn="ctr"/>
            <a:r>
              <a:rPr lang="en-US" sz="2400" b="1" dirty="0" err="1" smtClean="0">
                <a:solidFill>
                  <a:srgbClr val="C00000"/>
                </a:solidFill>
                <a:latin typeface="Times New Roman" pitchFamily="18" charset="0"/>
                <a:cs typeface="Times New Roman" pitchFamily="18" charset="0"/>
              </a:rPr>
              <a:t>Rashtriya</a:t>
            </a:r>
            <a:r>
              <a:rPr lang="en-US" sz="2400" b="1" dirty="0" smtClean="0">
                <a:solidFill>
                  <a:srgbClr val="C00000"/>
                </a:solidFill>
                <a:latin typeface="Times New Roman" pitchFamily="18" charset="0"/>
                <a:cs typeface="Times New Roman" pitchFamily="18" charset="0"/>
              </a:rPr>
              <a:t> </a:t>
            </a:r>
            <a:r>
              <a:rPr lang="en-US" sz="2400" b="1" dirty="0" err="1" smtClean="0">
                <a:solidFill>
                  <a:srgbClr val="C00000"/>
                </a:solidFill>
                <a:latin typeface="Times New Roman" pitchFamily="18" charset="0"/>
                <a:cs typeface="Times New Roman" pitchFamily="18" charset="0"/>
              </a:rPr>
              <a:t>Swasthaya</a:t>
            </a:r>
            <a:r>
              <a:rPr lang="en-US" sz="2400" b="1" dirty="0" smtClean="0">
                <a:solidFill>
                  <a:srgbClr val="C00000"/>
                </a:solidFill>
                <a:latin typeface="Times New Roman" pitchFamily="18" charset="0"/>
                <a:cs typeface="Times New Roman" pitchFamily="18" charset="0"/>
              </a:rPr>
              <a:t> </a:t>
            </a:r>
            <a:r>
              <a:rPr lang="en-US" sz="2400" b="1" dirty="0" err="1" smtClean="0">
                <a:solidFill>
                  <a:srgbClr val="C00000"/>
                </a:solidFill>
                <a:latin typeface="Times New Roman" pitchFamily="18" charset="0"/>
                <a:cs typeface="Times New Roman" pitchFamily="18" charset="0"/>
              </a:rPr>
              <a:t>Bima</a:t>
            </a:r>
            <a:r>
              <a:rPr lang="en-US" sz="2400" b="1" dirty="0" smtClean="0">
                <a:solidFill>
                  <a:srgbClr val="C00000"/>
                </a:solidFill>
                <a:latin typeface="Times New Roman" pitchFamily="18" charset="0"/>
                <a:cs typeface="Times New Roman" pitchFamily="18" charset="0"/>
              </a:rPr>
              <a:t> </a:t>
            </a:r>
            <a:r>
              <a:rPr lang="en-US" sz="2400" b="1" dirty="0" err="1" smtClean="0">
                <a:solidFill>
                  <a:srgbClr val="C00000"/>
                </a:solidFill>
                <a:latin typeface="Times New Roman" pitchFamily="18" charset="0"/>
                <a:cs typeface="Times New Roman" pitchFamily="18" charset="0"/>
              </a:rPr>
              <a:t>Yojana</a:t>
            </a:r>
            <a:endParaRPr lang="en-US" sz="2400" b="1" dirty="0" smtClean="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0" y="685800"/>
            <a:ext cx="9144000" cy="6248400"/>
          </a:xfrm>
        </p:spPr>
        <p:txBody>
          <a:bodyPr/>
          <a:lstStyle/>
          <a:p>
            <a:r>
              <a:rPr lang="en-US" sz="2200" dirty="0" smtClean="0">
                <a:latin typeface="Times New Roman" pitchFamily="18" charset="0"/>
                <a:cs typeface="Times New Roman" pitchFamily="18" charset="0"/>
              </a:rPr>
              <a:t>A transparent scheme that lists the entitlements, </a:t>
            </a:r>
          </a:p>
          <a:p>
            <a:pPr>
              <a:buNone/>
            </a:pPr>
            <a:r>
              <a:rPr lang="en-US" sz="2200" dirty="0" smtClean="0">
                <a:latin typeface="Times New Roman" pitchFamily="18" charset="0"/>
                <a:cs typeface="Times New Roman" pitchFamily="18" charset="0"/>
              </a:rPr>
              <a:t>    administered through a smart card obviating the need </a:t>
            </a:r>
          </a:p>
          <a:p>
            <a:pPr>
              <a:buNone/>
            </a:pPr>
            <a:r>
              <a:rPr lang="en-US" sz="2200" dirty="0" smtClean="0">
                <a:latin typeface="Times New Roman" pitchFamily="18" charset="0"/>
                <a:cs typeface="Times New Roman" pitchFamily="18" charset="0"/>
              </a:rPr>
              <a:t>    for out of pocket expenses </a:t>
            </a:r>
          </a:p>
          <a:p>
            <a:r>
              <a:rPr lang="en-US" sz="2200" dirty="0" smtClean="0">
                <a:latin typeface="Times New Roman" pitchFamily="18" charset="0"/>
                <a:cs typeface="Times New Roman" pitchFamily="18" charset="0"/>
              </a:rPr>
              <a:t>Covers all BPL unorganized sector workers and their families (of five members),</a:t>
            </a:r>
          </a:p>
          <a:p>
            <a:r>
              <a:rPr lang="en-US" sz="2200" dirty="0" smtClean="0">
                <a:latin typeface="Times New Roman" pitchFamily="18" charset="0"/>
                <a:cs typeface="Times New Roman" pitchFamily="18" charset="0"/>
              </a:rPr>
              <a:t>a smart card will be issued</a:t>
            </a:r>
          </a:p>
          <a:p>
            <a:r>
              <a:rPr lang="en-US" sz="2200" dirty="0" smtClean="0">
                <a:latin typeface="Times New Roman" pitchFamily="18" charset="0"/>
                <a:cs typeface="Times New Roman" pitchFamily="18" charset="0"/>
              </a:rPr>
              <a:t>Beneficiary will be required to pay Rs 30 per annum as registration/ renewal fee.</a:t>
            </a:r>
          </a:p>
          <a:p>
            <a:r>
              <a:rPr lang="en-US" sz="2200" dirty="0" smtClean="0">
                <a:latin typeface="Times New Roman" pitchFamily="18" charset="0"/>
                <a:cs typeface="Times New Roman" pitchFamily="18" charset="0"/>
              </a:rPr>
              <a:t>Prescribed premium of Rs 750 per member-family will be borne by the Central and State Governments in the ratio of 75:25.</a:t>
            </a:r>
          </a:p>
          <a:p>
            <a:r>
              <a:rPr lang="en-US" sz="2200" dirty="0" smtClean="0">
                <a:latin typeface="Times New Roman" pitchFamily="18" charset="0"/>
                <a:cs typeface="Times New Roman" pitchFamily="18" charset="0"/>
              </a:rPr>
              <a:t>Benefits </a:t>
            </a:r>
          </a:p>
          <a:p>
            <a:pPr lvl="1"/>
            <a:r>
              <a:rPr lang="en-US" sz="2200" dirty="0" smtClean="0">
                <a:latin typeface="Times New Roman" pitchFamily="18" charset="0"/>
                <a:cs typeface="Times New Roman" pitchFamily="18" charset="0"/>
              </a:rPr>
              <a:t>cashless attendance to all covered ailments; </a:t>
            </a:r>
          </a:p>
          <a:p>
            <a:pPr lvl="1"/>
            <a:r>
              <a:rPr lang="en-US" sz="2200" dirty="0" smtClean="0">
                <a:latin typeface="Times New Roman" pitchFamily="18" charset="0"/>
                <a:cs typeface="Times New Roman" pitchFamily="18" charset="0"/>
              </a:rPr>
              <a:t>Hospitalization expenses, taking care of most common illnesses, </a:t>
            </a:r>
          </a:p>
          <a:p>
            <a:pPr lvl="1"/>
            <a:r>
              <a:rPr lang="en-US" sz="2200" dirty="0" smtClean="0">
                <a:latin typeface="Times New Roman" pitchFamily="18" charset="0"/>
                <a:cs typeface="Times New Roman" pitchFamily="18" charset="0"/>
              </a:rPr>
              <a:t>all pre-existing diseases to be covered, </a:t>
            </a:r>
          </a:p>
          <a:p>
            <a:pPr lvl="1"/>
            <a:r>
              <a:rPr lang="en-US" sz="2200" dirty="0" smtClean="0">
                <a:latin typeface="Times New Roman" pitchFamily="18" charset="0"/>
                <a:cs typeface="Times New Roman" pitchFamily="18" charset="0"/>
              </a:rPr>
              <a:t> transportation costs subject to prescribed limits payable to the beneficiary.</a:t>
            </a:r>
          </a:p>
          <a:p>
            <a:endParaRPr lang="en-US" sz="2200" dirty="0" smtClean="0">
              <a:latin typeface="Times New Roman" pitchFamily="18" charset="0"/>
              <a:cs typeface="Times New Roman" pitchFamily="18" charset="0"/>
            </a:endParaRPr>
          </a:p>
        </p:txBody>
      </p:sp>
      <p:pic>
        <p:nvPicPr>
          <p:cNvPr id="4" name="Content Placeholder 8" descr="artwork 2.jpg"/>
          <p:cNvPicPr>
            <a:picLocks noChangeAspect="1"/>
          </p:cNvPicPr>
          <p:nvPr/>
        </p:nvPicPr>
        <p:blipFill>
          <a:blip r:embed="rId2" cstate="print"/>
          <a:srcRect/>
          <a:stretch>
            <a:fillRect/>
          </a:stretch>
        </p:blipFill>
        <p:spPr bwMode="auto">
          <a:xfrm>
            <a:off x="6858000" y="152400"/>
            <a:ext cx="2286000" cy="12954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52400" y="-533400"/>
            <a:ext cx="8686800" cy="1143000"/>
          </a:xfrm>
        </p:spPr>
        <p:txBody>
          <a:bodyPr/>
          <a:lstStyle/>
          <a:p>
            <a:pPr algn="ctr"/>
            <a:r>
              <a:rPr lang="en-US" sz="2800" b="1" dirty="0" err="1" smtClean="0">
                <a:solidFill>
                  <a:srgbClr val="C00000"/>
                </a:solidFill>
                <a:latin typeface="Times New Roman" pitchFamily="18" charset="0"/>
                <a:cs typeface="Times New Roman" pitchFamily="18" charset="0"/>
              </a:rPr>
              <a:t>Janashree</a:t>
            </a:r>
            <a:r>
              <a:rPr lang="en-US" sz="2800" b="1" dirty="0" smtClean="0">
                <a:solidFill>
                  <a:srgbClr val="C00000"/>
                </a:solidFill>
                <a:latin typeface="Times New Roman" pitchFamily="18" charset="0"/>
                <a:cs typeface="Times New Roman" pitchFamily="18" charset="0"/>
              </a:rPr>
              <a:t> </a:t>
            </a:r>
            <a:r>
              <a:rPr lang="en-US" sz="2800" b="1" dirty="0" err="1" smtClean="0">
                <a:solidFill>
                  <a:srgbClr val="C00000"/>
                </a:solidFill>
                <a:latin typeface="Times New Roman" pitchFamily="18" charset="0"/>
                <a:cs typeface="Times New Roman" pitchFamily="18" charset="0"/>
              </a:rPr>
              <a:t>Bima</a:t>
            </a:r>
            <a:r>
              <a:rPr lang="en-US" sz="2800" b="1" dirty="0" smtClean="0">
                <a:solidFill>
                  <a:srgbClr val="C00000"/>
                </a:solidFill>
                <a:latin typeface="Times New Roman" pitchFamily="18" charset="0"/>
                <a:cs typeface="Times New Roman" pitchFamily="18" charset="0"/>
              </a:rPr>
              <a:t> </a:t>
            </a:r>
            <a:r>
              <a:rPr lang="en-US" sz="2800" b="1" dirty="0" err="1" smtClean="0">
                <a:solidFill>
                  <a:srgbClr val="C00000"/>
                </a:solidFill>
                <a:latin typeface="Times New Roman" pitchFamily="18" charset="0"/>
                <a:cs typeface="Times New Roman" pitchFamily="18" charset="0"/>
              </a:rPr>
              <a:t>Yojana</a:t>
            </a:r>
            <a:endParaRPr lang="en-US" sz="2800" b="1" dirty="0" smtClean="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0" y="1143000"/>
            <a:ext cx="9144000" cy="6248400"/>
          </a:xfrm>
        </p:spPr>
        <p:txBody>
          <a:bodyPr/>
          <a:lstStyle/>
          <a:p>
            <a:r>
              <a:rPr lang="en-US" sz="2400" dirty="0" err="1" smtClean="0">
                <a:latin typeface="Times New Roman" pitchFamily="18" charset="0"/>
                <a:cs typeface="Times New Roman" pitchFamily="18" charset="0"/>
              </a:rPr>
              <a:t>Janashree</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Bima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Yojana</a:t>
            </a:r>
            <a:r>
              <a:rPr lang="en-US" sz="2400" dirty="0" smtClean="0">
                <a:latin typeface="Times New Roman" pitchFamily="18" charset="0"/>
                <a:cs typeface="Times New Roman" pitchFamily="18" charset="0"/>
              </a:rPr>
              <a:t> provides insurance cover of Rs 20000 in case of natural death, Rs 50000 in case of death or total permanent disability due to an accident, and Rs 25000 in case of partial disability</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Premium is Rs 200 per beneficiary ( 50% of the from the ‘Social Security Fund’ and 50% contributed by the beneficiary/State Government/nodal agency)</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Eligibility criteria: </a:t>
            </a:r>
          </a:p>
          <a:p>
            <a:pPr lvl="1"/>
            <a:r>
              <a:rPr lang="en-US" dirty="0" smtClean="0">
                <a:latin typeface="Times New Roman" pitchFamily="18" charset="0"/>
                <a:cs typeface="Times New Roman" pitchFamily="18" charset="0"/>
              </a:rPr>
              <a:t>Persons in the age group of 18 to 60 years </a:t>
            </a:r>
          </a:p>
          <a:p>
            <a:pPr lvl="1"/>
            <a:r>
              <a:rPr lang="en-US" dirty="0" smtClean="0">
                <a:latin typeface="Times New Roman" pitchFamily="18" charset="0"/>
                <a:cs typeface="Times New Roman" pitchFamily="18" charset="0"/>
              </a:rPr>
              <a:t>Living below or marginally above the poverty line</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 Scheme is extended to a group of 25 members or more </a:t>
            </a:r>
          </a:p>
        </p:txBody>
      </p:sp>
    </p:spTree>
  </p:cSld>
  <p:clrMapOvr>
    <a:masterClrMapping/>
  </p:clrMapOvr>
  <p:timing>
    <p:tnLst>
      <p:par>
        <p:cTn id="1" dur="indefinite" restart="never" nodeType="tmRoot"/>
      </p:par>
    </p:tnLst>
  </p:timing>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sz="2800" b="1" dirty="0" smtClean="0">
                <a:solidFill>
                  <a:srgbClr val="C00000"/>
                </a:solidFill>
                <a:latin typeface="Times New Roman" pitchFamily="18" charset="0"/>
                <a:cs typeface="Times New Roman" pitchFamily="18" charset="0"/>
              </a:rPr>
              <a:t>Micro credit </a:t>
            </a:r>
            <a:r>
              <a:rPr lang="en-US" sz="2800" b="1" dirty="0" err="1" smtClean="0">
                <a:solidFill>
                  <a:srgbClr val="C00000"/>
                </a:solidFill>
                <a:latin typeface="Times New Roman" pitchFamily="18" charset="0"/>
                <a:cs typeface="Times New Roman" pitchFamily="18" charset="0"/>
              </a:rPr>
              <a:t>Programmes</a:t>
            </a:r>
            <a:endParaRPr lang="en-US" sz="2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0" y="1143000"/>
            <a:ext cx="9144000" cy="6248400"/>
          </a:xfrm>
        </p:spPr>
        <p:txBody>
          <a:bodyPr/>
          <a:lstStyle/>
          <a:p>
            <a:r>
              <a:rPr lang="en-US" sz="2200" dirty="0" smtClean="0">
                <a:latin typeface="Times New Roman" pitchFamily="18" charset="0"/>
                <a:cs typeface="Times New Roman" pitchFamily="18" charset="0"/>
              </a:rPr>
              <a:t>A way of enabling those at risk of poverty and </a:t>
            </a:r>
          </a:p>
          <a:p>
            <a:pPr>
              <a:buNone/>
            </a:pPr>
            <a:r>
              <a:rPr lang="en-US" sz="2200" dirty="0" smtClean="0">
                <a:latin typeface="Times New Roman" pitchFamily="18" charset="0"/>
                <a:cs typeface="Times New Roman" pitchFamily="18" charset="0"/>
              </a:rPr>
              <a:t>    social exclusion to participate in the economic and</a:t>
            </a:r>
          </a:p>
          <a:p>
            <a:pPr>
              <a:buNone/>
            </a:pPr>
            <a:r>
              <a:rPr lang="en-US" sz="2200" dirty="0" smtClean="0">
                <a:latin typeface="Times New Roman" pitchFamily="18" charset="0"/>
                <a:cs typeface="Times New Roman" pitchFamily="18" charset="0"/>
              </a:rPr>
              <a:t>    political processes of society through self-employment</a:t>
            </a:r>
          </a:p>
          <a:p>
            <a:r>
              <a:rPr lang="en-US" sz="2200" dirty="0" smtClean="0">
                <a:latin typeface="Times New Roman" pitchFamily="18" charset="0"/>
                <a:cs typeface="Times New Roman" pitchFamily="18" charset="0"/>
              </a:rPr>
              <a:t>Addresses income and economic security</a:t>
            </a:r>
          </a:p>
          <a:p>
            <a:r>
              <a:rPr lang="en-US" sz="2200" dirty="0" smtClean="0">
                <a:latin typeface="Times New Roman" pitchFamily="18" charset="0"/>
                <a:cs typeface="Times New Roman" pitchFamily="18" charset="0"/>
              </a:rPr>
              <a:t>Pre-dominantly focused on women</a:t>
            </a:r>
          </a:p>
          <a:p>
            <a:r>
              <a:rPr lang="en-US" sz="2200" dirty="0" smtClean="0">
                <a:latin typeface="Times New Roman" pitchFamily="18" charset="0"/>
                <a:cs typeface="Times New Roman" pitchFamily="18" charset="0"/>
              </a:rPr>
              <a:t>Mostly delivered through group based approach</a:t>
            </a:r>
          </a:p>
          <a:p>
            <a:r>
              <a:rPr lang="en-US" sz="2200" dirty="0" smtClean="0">
                <a:latin typeface="Times New Roman" pitchFamily="18" charset="0"/>
                <a:cs typeface="Times New Roman" pitchFamily="18" charset="0"/>
              </a:rPr>
              <a:t>Best suited for delivery of basic social security for poor</a:t>
            </a:r>
          </a:p>
          <a:p>
            <a:r>
              <a:rPr lang="en-US" sz="2200" dirty="0" smtClean="0">
                <a:latin typeface="Times New Roman" pitchFamily="18" charset="0"/>
                <a:cs typeface="Times New Roman" pitchFamily="18" charset="0"/>
              </a:rPr>
              <a:t>Enhances local accountability and transparency</a:t>
            </a:r>
          </a:p>
          <a:p>
            <a:r>
              <a:rPr lang="en-US" sz="2200" dirty="0" smtClean="0">
                <a:latin typeface="Times New Roman" pitchFamily="18" charset="0"/>
                <a:cs typeface="Times New Roman" pitchFamily="18" charset="0"/>
              </a:rPr>
              <a:t>Government and public sector banks play major role</a:t>
            </a:r>
          </a:p>
          <a:p>
            <a:r>
              <a:rPr lang="en-US" sz="2200" dirty="0" smtClean="0">
                <a:latin typeface="Times New Roman" pitchFamily="18" charset="0"/>
                <a:cs typeface="Times New Roman" pitchFamily="18" charset="0"/>
              </a:rPr>
              <a:t>Involvement private sector like NGOs</a:t>
            </a:r>
          </a:p>
          <a:p>
            <a:r>
              <a:rPr lang="en-US" sz="2200" dirty="0" smtClean="0">
                <a:latin typeface="Times New Roman" pitchFamily="18" charset="0"/>
                <a:cs typeface="Times New Roman" pitchFamily="18" charset="0"/>
              </a:rPr>
              <a:t>No regulation and comprehensive legislation available</a:t>
            </a:r>
          </a:p>
          <a:p>
            <a:r>
              <a:rPr lang="en-US" sz="2200" dirty="0" smtClean="0">
                <a:latin typeface="Times New Roman" pitchFamily="18" charset="0"/>
                <a:cs typeface="Times New Roman" pitchFamily="18" charset="0"/>
              </a:rPr>
              <a:t>District Rural Development Agency (DRDA) - principal organ at the District level to over-see the implementation of different anti-poverty </a:t>
            </a:r>
            <a:r>
              <a:rPr lang="en-US" sz="2200" dirty="0" err="1" smtClean="0">
                <a:latin typeface="Times New Roman" pitchFamily="18" charset="0"/>
                <a:cs typeface="Times New Roman" pitchFamily="18" charset="0"/>
              </a:rPr>
              <a:t>programmes</a:t>
            </a:r>
            <a:endParaRPr lang="en-US" sz="2200" dirty="0" smtClean="0">
              <a:latin typeface="Times New Roman" pitchFamily="18" charset="0"/>
              <a:cs typeface="Times New Roman" pitchFamily="18" charset="0"/>
            </a:endParaRPr>
          </a:p>
          <a:p>
            <a:endParaRPr lang="en-US" sz="2200" dirty="0">
              <a:latin typeface="Times New Roman" pitchFamily="18" charset="0"/>
              <a:cs typeface="Times New Roman" pitchFamily="18" charset="0"/>
            </a:endParaRPr>
          </a:p>
        </p:txBody>
      </p:sp>
      <p:pic>
        <p:nvPicPr>
          <p:cNvPr id="92164" name="Picture 4" descr="Loading..."/>
          <p:cNvPicPr>
            <a:picLocks noChangeAspect="1" noChangeArrowheads="1"/>
          </p:cNvPicPr>
          <p:nvPr/>
        </p:nvPicPr>
        <p:blipFill>
          <a:blip r:embed="rId3"/>
          <a:srcRect/>
          <a:stretch>
            <a:fillRect/>
          </a:stretch>
        </p:blipFill>
        <p:spPr bwMode="auto">
          <a:xfrm>
            <a:off x="6858000" y="76200"/>
            <a:ext cx="2209800" cy="2514600"/>
          </a:xfrm>
          <a:prstGeom prst="rect">
            <a:avLst/>
          </a:prstGeom>
          <a:noFill/>
        </p:spPr>
      </p:pic>
    </p:spTree>
  </p:cSld>
  <p:clrMapOvr>
    <a:masterClrMapping/>
  </p:clrMapOvr>
  <p:timing>
    <p:tnLst>
      <p:par>
        <p:cTn id="1" dur="indefinite" restart="never" nodeType="tmRoot"/>
      </p:par>
    </p:tnLst>
  </p:timing>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sz="2800" b="1" dirty="0" smtClean="0">
                <a:solidFill>
                  <a:srgbClr val="C00000"/>
                </a:solidFill>
                <a:latin typeface="Times New Roman" pitchFamily="18" charset="0"/>
                <a:cs typeface="Times New Roman" pitchFamily="18" charset="0"/>
              </a:rPr>
              <a:t>Re-Inventing Employees Provident Fund</a:t>
            </a:r>
            <a:endParaRPr lang="en-US" sz="2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0" y="609600"/>
            <a:ext cx="9144000" cy="6248400"/>
          </a:xfrm>
        </p:spPr>
        <p:txBody>
          <a:bodyPr/>
          <a:lstStyle/>
          <a:p>
            <a:endParaRPr lang="en-US" sz="2200"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Launched since June, 2001. </a:t>
            </a:r>
          </a:p>
          <a:p>
            <a:r>
              <a:rPr lang="en-US" sz="2200" dirty="0" smtClean="0">
                <a:latin typeface="Times New Roman" pitchFamily="18" charset="0"/>
                <a:cs typeface="Times New Roman" pitchFamily="18" charset="0"/>
              </a:rPr>
              <a:t>a effort towards solving the problem of providing social protection to migrant </a:t>
            </a:r>
            <a:r>
              <a:rPr lang="en-US" sz="2200" dirty="0" err="1" smtClean="0">
                <a:latin typeface="Times New Roman" pitchFamily="18" charset="0"/>
                <a:cs typeface="Times New Roman" pitchFamily="18" charset="0"/>
              </a:rPr>
              <a:t>labour</a:t>
            </a:r>
            <a:r>
              <a:rPr lang="en-US" sz="2200" dirty="0" smtClean="0">
                <a:latin typeface="Times New Roman" pitchFamily="18" charset="0"/>
                <a:cs typeface="Times New Roman" pitchFamily="18" charset="0"/>
              </a:rPr>
              <a:t> &amp; nomads</a:t>
            </a:r>
          </a:p>
          <a:p>
            <a:r>
              <a:rPr lang="en-US" sz="2200" b="1" dirty="0" smtClean="0">
                <a:latin typeface="Times New Roman" pitchFamily="18" charset="0"/>
                <a:cs typeface="Times New Roman" pitchFamily="18" charset="0"/>
              </a:rPr>
              <a:t>Objective</a:t>
            </a:r>
            <a:r>
              <a:rPr lang="en-US" sz="2200" dirty="0" smtClean="0">
                <a:latin typeface="Times New Roman" pitchFamily="18" charset="0"/>
                <a:cs typeface="Times New Roman" pitchFamily="18" charset="0"/>
              </a:rPr>
              <a:t>: </a:t>
            </a:r>
          </a:p>
          <a:p>
            <a:pPr lvl="1"/>
            <a:r>
              <a:rPr lang="en-US" sz="2200" dirty="0" smtClean="0">
                <a:latin typeface="Times New Roman" pitchFamily="18" charset="0"/>
                <a:cs typeface="Times New Roman" pitchFamily="18" charset="0"/>
              </a:rPr>
              <a:t>To provide the subscribers better and efficient services, to help the employers by reducing the cost of compliance and to benefit the organization to register geometric growth in all fields. </a:t>
            </a:r>
          </a:p>
          <a:p>
            <a:r>
              <a:rPr lang="en-US" sz="2200" dirty="0" smtClean="0">
                <a:latin typeface="Times New Roman" pitchFamily="18" charset="0"/>
                <a:cs typeface="Times New Roman" pitchFamily="18" charset="0"/>
              </a:rPr>
              <a:t>Initiatives:</a:t>
            </a:r>
          </a:p>
          <a:p>
            <a:pPr lvl="1"/>
            <a:r>
              <a:rPr lang="en-US" sz="2200" dirty="0" smtClean="0">
                <a:latin typeface="Times New Roman" pitchFamily="18" charset="0"/>
                <a:cs typeface="Times New Roman" pitchFamily="18" charset="0"/>
              </a:rPr>
              <a:t>Allotment of the Unique Identification Number-the Social Security Number to the EPF subscribers </a:t>
            </a:r>
          </a:p>
          <a:p>
            <a:pPr lvl="1"/>
            <a:r>
              <a:rPr lang="en-US" sz="2200" dirty="0" smtClean="0">
                <a:latin typeface="Times New Roman" pitchFamily="18" charset="0"/>
                <a:cs typeface="Times New Roman" pitchFamily="18" charset="0"/>
              </a:rPr>
              <a:t>Issuing of “</a:t>
            </a:r>
            <a:r>
              <a:rPr lang="en-US" sz="2200" dirty="0" err="1" smtClean="0">
                <a:latin typeface="Times New Roman" pitchFamily="18" charset="0"/>
                <a:cs typeface="Times New Roman" pitchFamily="18" charset="0"/>
              </a:rPr>
              <a:t>Buisness</a:t>
            </a:r>
            <a:r>
              <a:rPr lang="en-US" sz="2200" dirty="0" smtClean="0">
                <a:latin typeface="Times New Roman" pitchFamily="18" charset="0"/>
                <a:cs typeface="Times New Roman" pitchFamily="18" charset="0"/>
              </a:rPr>
              <a:t> Numbers” to the employers </a:t>
            </a:r>
          </a:p>
          <a:p>
            <a:pPr lvl="1"/>
            <a:r>
              <a:rPr lang="en-US" sz="2200" dirty="0" smtClean="0">
                <a:latin typeface="Times New Roman" pitchFamily="18" charset="0"/>
                <a:cs typeface="Times New Roman" pitchFamily="18" charset="0"/>
              </a:rPr>
              <a:t>Business Process Re-engineering</a:t>
            </a:r>
            <a:endParaRPr lang="en-US" sz="2200"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590800"/>
            <a:ext cx="8229600" cy="1143000"/>
          </a:xfrm>
          <a:solidFill>
            <a:srgbClr val="FAFCB2"/>
          </a:solidFill>
        </p:spPr>
        <p:txBody>
          <a:bodyPr/>
          <a:lstStyle/>
          <a:p>
            <a:pPr algn="ctr"/>
            <a:r>
              <a:rPr lang="en-US" sz="3200" b="1" dirty="0" smtClean="0">
                <a:solidFill>
                  <a:srgbClr val="C00000"/>
                </a:solidFill>
                <a:latin typeface="Times New Roman" pitchFamily="18" charset="0"/>
                <a:cs typeface="Times New Roman" pitchFamily="18" charset="0"/>
              </a:rPr>
              <a:t>Social Security Measures for Special groups </a:t>
            </a:r>
            <a:endParaRPr lang="en-US" sz="3200" b="1" dirty="0">
              <a:solidFill>
                <a:srgbClr val="C00000"/>
              </a:solidFill>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sz="2800" b="1" dirty="0" smtClean="0">
                <a:solidFill>
                  <a:srgbClr val="C00000"/>
                </a:solidFill>
                <a:latin typeface="Times New Roman" pitchFamily="18" charset="0"/>
                <a:cs typeface="Times New Roman" pitchFamily="18" charset="0"/>
              </a:rPr>
              <a:t>Social Security Measures for Women</a:t>
            </a:r>
            <a:endParaRPr lang="en-US" sz="2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0" y="609600"/>
            <a:ext cx="9144000" cy="6248400"/>
          </a:xfrm>
        </p:spPr>
        <p:txBody>
          <a:bodyPr/>
          <a:lstStyle/>
          <a:p>
            <a:r>
              <a:rPr lang="en-US" b="1" dirty="0" err="1" smtClean="0">
                <a:latin typeface="Times New Roman" pitchFamily="18" charset="0"/>
                <a:cs typeface="Times New Roman" pitchFamily="18" charset="0"/>
              </a:rPr>
              <a:t>Swayamsiddha</a:t>
            </a:r>
            <a:endParaRPr lang="en-US" b="1"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 an integrated scheme for women’s empowerment through SHGs </a:t>
            </a:r>
          </a:p>
          <a:p>
            <a:pPr lvl="1"/>
            <a:r>
              <a:rPr lang="en-US" dirty="0" smtClean="0">
                <a:latin typeface="Times New Roman" pitchFamily="18" charset="0"/>
                <a:cs typeface="Times New Roman" pitchFamily="18" charset="0"/>
              </a:rPr>
              <a:t>Women empowerment and capacity building of poor women through SHGs, promoting thrift and credit activities amongst the women.</a:t>
            </a:r>
          </a:p>
          <a:p>
            <a:r>
              <a:rPr lang="en-US" dirty="0" smtClean="0">
                <a:latin typeface="Times New Roman" pitchFamily="18" charset="0"/>
                <a:cs typeface="Times New Roman" pitchFamily="18" charset="0"/>
              </a:rPr>
              <a:t> </a:t>
            </a:r>
            <a:r>
              <a:rPr lang="en-US" b="1" dirty="0" smtClean="0">
                <a:latin typeface="Times New Roman" pitchFamily="18" charset="0"/>
                <a:cs typeface="Times New Roman" pitchFamily="18" charset="0"/>
              </a:rPr>
              <a:t>Support to Training and Employment </a:t>
            </a:r>
            <a:r>
              <a:rPr lang="en-US" b="1" dirty="0" err="1" smtClean="0">
                <a:latin typeface="Times New Roman" pitchFamily="18" charset="0"/>
                <a:cs typeface="Times New Roman" pitchFamily="18" charset="0"/>
              </a:rPr>
              <a:t>Programme</a:t>
            </a:r>
            <a:r>
              <a:rPr lang="en-US" b="1" dirty="0" smtClean="0">
                <a:latin typeface="Times New Roman" pitchFamily="18" charset="0"/>
                <a:cs typeface="Times New Roman" pitchFamily="18" charset="0"/>
              </a:rPr>
              <a:t> (STEP):</a:t>
            </a:r>
          </a:p>
          <a:p>
            <a:pPr>
              <a:buNone/>
            </a:pPr>
            <a:r>
              <a:rPr lang="en-US" dirty="0" smtClean="0">
                <a:latin typeface="Times New Roman" pitchFamily="18" charset="0"/>
                <a:cs typeface="Times New Roman" pitchFamily="18" charset="0"/>
              </a:rPr>
              <a:t> </a:t>
            </a:r>
          </a:p>
          <a:p>
            <a:r>
              <a:rPr lang="en-US" b="1" dirty="0" err="1" smtClean="0">
                <a:latin typeface="Times New Roman" pitchFamily="18" charset="0"/>
                <a:cs typeface="Times New Roman" pitchFamily="18" charset="0"/>
              </a:rPr>
              <a:t>Rashtriya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Mahila</a:t>
            </a:r>
            <a:r>
              <a:rPr lang="en-US" b="1" dirty="0" smtClean="0">
                <a:latin typeface="Times New Roman" pitchFamily="18" charset="0"/>
                <a:cs typeface="Times New Roman" pitchFamily="18" charset="0"/>
              </a:rPr>
              <a:t> </a:t>
            </a:r>
            <a:r>
              <a:rPr lang="en-US" b="1" dirty="0" err="1" smtClean="0">
                <a:latin typeface="Times New Roman" pitchFamily="18" charset="0"/>
                <a:cs typeface="Times New Roman" pitchFamily="18" charset="0"/>
              </a:rPr>
              <a:t>Kosh</a:t>
            </a:r>
            <a:r>
              <a:rPr lang="en-US" b="1" dirty="0" smtClean="0">
                <a:latin typeface="Times New Roman" pitchFamily="18" charset="0"/>
                <a:cs typeface="Times New Roman" pitchFamily="18" charset="0"/>
              </a:rPr>
              <a:t> </a:t>
            </a:r>
          </a:p>
          <a:p>
            <a:endParaRPr lang="en-US" dirty="0" smtClean="0">
              <a:latin typeface="Times New Roman" pitchFamily="18" charset="0"/>
              <a:cs typeface="Times New Roman" pitchFamily="18" charset="0"/>
            </a:endParaRPr>
          </a:p>
          <a:p>
            <a:r>
              <a:rPr lang="en-US" b="1" dirty="0" smtClean="0">
                <a:latin typeface="Times New Roman" pitchFamily="18" charset="0"/>
                <a:cs typeface="Times New Roman" pitchFamily="18" charset="0"/>
              </a:rPr>
              <a:t>Under ICDS scheme</a:t>
            </a:r>
            <a:r>
              <a:rPr lang="en-US" dirty="0" smtClean="0">
                <a:latin typeface="Times New Roman" pitchFamily="18" charset="0"/>
                <a:cs typeface="Times New Roman" pitchFamily="18" charset="0"/>
              </a:rPr>
              <a:t> - a component of conditional maternity benefits under which pregnant and lactating mothers will be entitled to cash incentives for six months ( proposal in 11</a:t>
            </a:r>
            <a:r>
              <a:rPr lang="en-US" baseline="30000" dirty="0" smtClean="0">
                <a:latin typeface="Times New Roman" pitchFamily="18" charset="0"/>
                <a:cs typeface="Times New Roman" pitchFamily="18" charset="0"/>
              </a:rPr>
              <a:t>th</a:t>
            </a:r>
            <a:r>
              <a:rPr lang="en-US" dirty="0" smtClean="0">
                <a:latin typeface="Times New Roman" pitchFamily="18" charset="0"/>
                <a:cs typeface="Times New Roman" pitchFamily="18" charset="0"/>
              </a:rPr>
              <a:t> 5-year plan)</a:t>
            </a:r>
          </a:p>
        </p:txBody>
      </p:sp>
    </p:spTree>
  </p:cSld>
  <p:clrMapOvr>
    <a:masterClrMapping/>
  </p:clrMapOvr>
  <p:timing>
    <p:tnLst>
      <p:par>
        <p:cTn id="1" dur="indefinite" restart="never" nodeType="tmRoot"/>
      </p:par>
    </p:tnLst>
  </p:timing>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sz="2800" b="1" dirty="0" smtClean="0">
                <a:solidFill>
                  <a:srgbClr val="C00000"/>
                </a:solidFill>
                <a:latin typeface="Times New Roman" pitchFamily="18" charset="0"/>
                <a:cs typeface="Times New Roman" pitchFamily="18" charset="0"/>
              </a:rPr>
              <a:t>Social Security Measures for Children</a:t>
            </a:r>
            <a:endParaRPr lang="en-US" sz="2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0" y="609600"/>
            <a:ext cx="9144000" cy="6248400"/>
          </a:xfrm>
        </p:spPr>
        <p:txBody>
          <a:bodyPr/>
          <a:lstStyle/>
          <a:p>
            <a:r>
              <a:rPr lang="en-US" sz="2200" b="1" dirty="0" smtClean="0">
                <a:latin typeface="Times New Roman" pitchFamily="18" charset="0"/>
                <a:cs typeface="Times New Roman" pitchFamily="18" charset="0"/>
              </a:rPr>
              <a:t>Nutrition </a:t>
            </a:r>
            <a:r>
              <a:rPr lang="en-US" sz="2200" b="1" dirty="0" err="1" smtClean="0">
                <a:latin typeface="Times New Roman" pitchFamily="18" charset="0"/>
                <a:cs typeface="Times New Roman" pitchFamily="18" charset="0"/>
              </a:rPr>
              <a:t>Programme</a:t>
            </a:r>
            <a:r>
              <a:rPr lang="en-US" sz="2200" b="1" dirty="0" smtClean="0">
                <a:latin typeface="Times New Roman" pitchFamily="18" charset="0"/>
                <a:cs typeface="Times New Roman" pitchFamily="18" charset="0"/>
              </a:rPr>
              <a:t> for Adolescent Girls</a:t>
            </a:r>
            <a:r>
              <a:rPr lang="en-US" sz="2200" dirty="0" smtClean="0">
                <a:latin typeface="Times New Roman" pitchFamily="18" charset="0"/>
                <a:cs typeface="Times New Roman" pitchFamily="18" charset="0"/>
              </a:rPr>
              <a:t> (2002-03)</a:t>
            </a:r>
          </a:p>
          <a:p>
            <a:pPr lvl="1"/>
            <a:r>
              <a:rPr lang="en-US" sz="2200" dirty="0" smtClean="0">
                <a:latin typeface="Times New Roman" pitchFamily="18" charset="0"/>
                <a:cs typeface="Times New Roman" pitchFamily="18" charset="0"/>
              </a:rPr>
              <a:t>It envisages that all adolescent girls (10–19 years) will be weighed four times a year</a:t>
            </a:r>
          </a:p>
          <a:p>
            <a:pPr lvl="1"/>
            <a:r>
              <a:rPr lang="en-US" sz="2200" dirty="0" smtClean="0">
                <a:latin typeface="Times New Roman" pitchFamily="18" charset="0"/>
                <a:cs typeface="Times New Roman" pitchFamily="18" charset="0"/>
              </a:rPr>
              <a:t>families of girls weighing less than 35 kg will be given 6 kg of </a:t>
            </a:r>
            <a:r>
              <a:rPr lang="en-US" sz="2200" dirty="0" err="1" smtClean="0">
                <a:latin typeface="Times New Roman" pitchFamily="18" charset="0"/>
                <a:cs typeface="Times New Roman" pitchFamily="18" charset="0"/>
              </a:rPr>
              <a:t>foodgrains</a:t>
            </a:r>
            <a:r>
              <a:rPr lang="en-US" sz="2200" dirty="0" smtClean="0">
                <a:latin typeface="Times New Roman" pitchFamily="18" charset="0"/>
                <a:cs typeface="Times New Roman" pitchFamily="18" charset="0"/>
              </a:rPr>
              <a:t>/month for three months.</a:t>
            </a:r>
          </a:p>
          <a:p>
            <a:r>
              <a:rPr lang="en-US" sz="2200" b="1" dirty="0" err="1" smtClean="0">
                <a:latin typeface="Times New Roman" pitchFamily="18" charset="0"/>
                <a:cs typeface="Times New Roman" pitchFamily="18" charset="0"/>
              </a:rPr>
              <a:t>Kishori</a:t>
            </a:r>
            <a:r>
              <a:rPr lang="en-US" sz="2200" b="1" dirty="0" smtClean="0">
                <a:latin typeface="Times New Roman" pitchFamily="18" charset="0"/>
                <a:cs typeface="Times New Roman" pitchFamily="18" charset="0"/>
              </a:rPr>
              <a:t> </a:t>
            </a:r>
            <a:r>
              <a:rPr lang="en-US" sz="2200" b="1" dirty="0" err="1" smtClean="0">
                <a:latin typeface="Times New Roman" pitchFamily="18" charset="0"/>
                <a:cs typeface="Times New Roman" pitchFamily="18" charset="0"/>
              </a:rPr>
              <a:t>Shakti</a:t>
            </a:r>
            <a:r>
              <a:rPr lang="en-US" sz="2200" b="1" dirty="0" smtClean="0">
                <a:latin typeface="Times New Roman" pitchFamily="18" charset="0"/>
                <a:cs typeface="Times New Roman" pitchFamily="18" charset="0"/>
              </a:rPr>
              <a:t> </a:t>
            </a:r>
            <a:r>
              <a:rPr lang="en-US" sz="2200" b="1" dirty="0" err="1" smtClean="0">
                <a:latin typeface="Times New Roman" pitchFamily="18" charset="0"/>
                <a:cs typeface="Times New Roman" pitchFamily="18" charset="0"/>
              </a:rPr>
              <a:t>Yojana</a:t>
            </a:r>
            <a:endParaRPr lang="en-US" sz="2200" b="1" dirty="0" smtClean="0">
              <a:latin typeface="Times New Roman" pitchFamily="18" charset="0"/>
              <a:cs typeface="Times New Roman" pitchFamily="18" charset="0"/>
            </a:endParaRPr>
          </a:p>
          <a:p>
            <a:pPr lvl="1"/>
            <a:r>
              <a:rPr lang="en-US" sz="2200" dirty="0" smtClean="0">
                <a:latin typeface="Times New Roman" pitchFamily="18" charset="0"/>
                <a:cs typeface="Times New Roman" pitchFamily="18" charset="0"/>
              </a:rPr>
              <a:t> provides self-development, nutrition, health care, literacy, numerical skills, and vocational skills to adolescent girls aged 11-18 yrs</a:t>
            </a:r>
          </a:p>
          <a:p>
            <a:r>
              <a:rPr lang="en-US" sz="2200" b="1" dirty="0" err="1" smtClean="0">
                <a:latin typeface="Times New Roman" pitchFamily="18" charset="0"/>
                <a:cs typeface="Times New Roman" pitchFamily="18" charset="0"/>
              </a:rPr>
              <a:t>Programme</a:t>
            </a:r>
            <a:r>
              <a:rPr lang="en-US" sz="2200" b="1" dirty="0" smtClean="0">
                <a:latin typeface="Times New Roman" pitchFamily="18" charset="0"/>
                <a:cs typeface="Times New Roman" pitchFamily="18" charset="0"/>
              </a:rPr>
              <a:t> for Juvenile Justice</a:t>
            </a:r>
          </a:p>
          <a:p>
            <a:pPr lvl="1"/>
            <a:r>
              <a:rPr lang="en-US" sz="2200" dirty="0" smtClean="0">
                <a:latin typeface="Times New Roman" pitchFamily="18" charset="0"/>
                <a:cs typeface="Times New Roman" pitchFamily="18" charset="0"/>
              </a:rPr>
              <a:t>Establishment and maintenance of various levels of institutions for juveniles in conflict with law and children in need of care and protection</a:t>
            </a:r>
          </a:p>
          <a:p>
            <a:r>
              <a:rPr lang="en-US" sz="2200" b="1" dirty="0" smtClean="0">
                <a:latin typeface="Times New Roman" pitchFamily="18" charset="0"/>
                <a:cs typeface="Times New Roman" pitchFamily="18" charset="0"/>
              </a:rPr>
              <a:t>Integrated Child Protection Scheme- </a:t>
            </a:r>
          </a:p>
          <a:p>
            <a:pPr lvl="1"/>
            <a:r>
              <a:rPr lang="en-US" sz="2000" dirty="0" smtClean="0">
                <a:latin typeface="Times New Roman" pitchFamily="18" charset="0"/>
                <a:cs typeface="Times New Roman" pitchFamily="18" charset="0"/>
              </a:rPr>
              <a:t>(</a:t>
            </a:r>
            <a:r>
              <a:rPr lang="en-US" sz="2000" dirty="0" err="1" smtClean="0">
                <a:latin typeface="Times New Roman" pitchFamily="18" charset="0"/>
                <a:cs typeface="Times New Roman" pitchFamily="18" charset="0"/>
              </a:rPr>
              <a:t>i</a:t>
            </a:r>
            <a:r>
              <a:rPr lang="en-US" sz="2000" dirty="0" smtClean="0">
                <a:latin typeface="Times New Roman" pitchFamily="18" charset="0"/>
                <a:cs typeface="Times New Roman" pitchFamily="18" charset="0"/>
              </a:rPr>
              <a:t>) An Integrated </a:t>
            </a:r>
            <a:r>
              <a:rPr lang="en-US" sz="2200" dirty="0" err="1" smtClean="0">
                <a:latin typeface="Times New Roman" pitchFamily="18" charset="0"/>
                <a:cs typeface="Times New Roman" pitchFamily="18" charset="0"/>
              </a:rPr>
              <a:t>Programme</a:t>
            </a:r>
            <a:r>
              <a:rPr lang="en-US" sz="2200" dirty="0" smtClean="0">
                <a:latin typeface="Times New Roman" pitchFamily="18" charset="0"/>
                <a:cs typeface="Times New Roman" pitchFamily="18" charset="0"/>
              </a:rPr>
              <a:t> for Street Children</a:t>
            </a:r>
          </a:p>
          <a:p>
            <a:pPr lvl="1"/>
            <a:r>
              <a:rPr lang="en-US" sz="2200" dirty="0" smtClean="0">
                <a:latin typeface="Times New Roman" pitchFamily="18" charset="0"/>
                <a:cs typeface="Times New Roman" pitchFamily="18" charset="0"/>
              </a:rPr>
              <a:t>ii) A </a:t>
            </a:r>
            <a:r>
              <a:rPr lang="en-US" sz="2200" dirty="0" err="1" smtClean="0">
                <a:latin typeface="Times New Roman" pitchFamily="18" charset="0"/>
                <a:cs typeface="Times New Roman" pitchFamily="18" charset="0"/>
              </a:rPr>
              <a:t>programme</a:t>
            </a:r>
            <a:r>
              <a:rPr lang="en-US" sz="2200" dirty="0" smtClean="0">
                <a:latin typeface="Times New Roman" pitchFamily="18" charset="0"/>
                <a:cs typeface="Times New Roman" pitchFamily="18" charset="0"/>
              </a:rPr>
              <a:t> for Juvenile Justice</a:t>
            </a:r>
          </a:p>
          <a:p>
            <a:pPr lvl="1"/>
            <a:r>
              <a:rPr lang="en-US" sz="2200" dirty="0" smtClean="0">
                <a:latin typeface="Times New Roman" pitchFamily="18" charset="0"/>
                <a:cs typeface="Times New Roman" pitchFamily="18" charset="0"/>
              </a:rPr>
              <a:t>(iii) </a:t>
            </a:r>
            <a:r>
              <a:rPr lang="en-US" sz="2200" dirty="0" err="1" smtClean="0">
                <a:latin typeface="Times New Roman" pitchFamily="18" charset="0"/>
                <a:cs typeface="Times New Roman" pitchFamily="18" charset="0"/>
              </a:rPr>
              <a:t>Shishu</a:t>
            </a:r>
            <a:r>
              <a:rPr lang="en-US" sz="2200" dirty="0" smtClean="0">
                <a:latin typeface="Times New Roman" pitchFamily="18" charset="0"/>
                <a:cs typeface="Times New Roman" pitchFamily="18" charset="0"/>
              </a:rPr>
              <a:t> </a:t>
            </a:r>
            <a:r>
              <a:rPr lang="en-US" sz="2200" dirty="0" err="1" smtClean="0">
                <a:latin typeface="Times New Roman" pitchFamily="18" charset="0"/>
                <a:cs typeface="Times New Roman" pitchFamily="18" charset="0"/>
              </a:rPr>
              <a:t>Greha</a:t>
            </a:r>
            <a:r>
              <a:rPr lang="en-US" sz="2200" dirty="0" smtClean="0">
                <a:latin typeface="Times New Roman" pitchFamily="18" charset="0"/>
                <a:cs typeface="Times New Roman" pitchFamily="18" charset="0"/>
              </a:rPr>
              <a:t> scheme, etc.</a:t>
            </a:r>
            <a:endParaRPr lang="en-US" sz="2200" b="1" dirty="0" smtClean="0">
              <a:latin typeface="Times New Roman" pitchFamily="18" charset="0"/>
              <a:cs typeface="Times New Roman" pitchFamily="18" charset="0"/>
            </a:endParaRPr>
          </a:p>
          <a:p>
            <a:pPr lvl="1">
              <a:buNone/>
            </a:pPr>
            <a:endParaRPr lang="en-US" sz="22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sz="2800" b="1" dirty="0" smtClean="0">
                <a:solidFill>
                  <a:srgbClr val="C00000"/>
                </a:solidFill>
                <a:latin typeface="Times New Roman" pitchFamily="18" charset="0"/>
                <a:cs typeface="Times New Roman" pitchFamily="18" charset="0"/>
              </a:rPr>
              <a:t>Social Security Measures for Minorities</a:t>
            </a:r>
            <a:endParaRPr lang="en-US" sz="2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0" y="609600"/>
            <a:ext cx="9144000" cy="6248400"/>
          </a:xfrm>
        </p:spPr>
        <p:txBody>
          <a:bodyPr/>
          <a:lstStyle/>
          <a:p>
            <a:endParaRPr lang="en-US" sz="2400" b="1" dirty="0" smtClean="0">
              <a:latin typeface="Times New Roman" pitchFamily="18" charset="0"/>
              <a:cs typeface="Times New Roman" pitchFamily="18" charset="0"/>
            </a:endParaRPr>
          </a:p>
          <a:p>
            <a:endParaRPr lang="en-US" sz="2400" b="1" dirty="0" smtClean="0">
              <a:latin typeface="Times New Roman" pitchFamily="18" charset="0"/>
              <a:cs typeface="Times New Roman" pitchFamily="18" charset="0"/>
            </a:endParaRPr>
          </a:p>
          <a:p>
            <a:r>
              <a:rPr lang="en-US" sz="2400" b="1" dirty="0" smtClean="0">
                <a:latin typeface="Times New Roman" pitchFamily="18" charset="0"/>
                <a:cs typeface="Times New Roman" pitchFamily="18" charset="0"/>
              </a:rPr>
              <a:t>Constitutional Provisions for Minorities </a:t>
            </a:r>
          </a:p>
          <a:p>
            <a:pPr lvl="1"/>
            <a:r>
              <a:rPr lang="en-US" b="1" dirty="0" smtClean="0">
                <a:latin typeface="Times New Roman" pitchFamily="18" charset="0"/>
                <a:cs typeface="Times New Roman" pitchFamily="18" charset="0"/>
              </a:rPr>
              <a:t>Article 15 -</a:t>
            </a:r>
            <a:r>
              <a:rPr lang="en-US" dirty="0" smtClean="0">
                <a:latin typeface="Times New Roman" pitchFamily="18" charset="0"/>
                <a:cs typeface="Times New Roman" pitchFamily="18" charset="0"/>
              </a:rPr>
              <a:t>Prohibition of discrimination on grounds of religion</a:t>
            </a:r>
          </a:p>
          <a:p>
            <a:pPr lvl="1"/>
            <a:r>
              <a:rPr lang="en-US" b="1" dirty="0" smtClean="0">
                <a:latin typeface="Times New Roman" pitchFamily="18" charset="0"/>
                <a:cs typeface="Times New Roman" pitchFamily="18" charset="0"/>
              </a:rPr>
              <a:t>Article 16 -</a:t>
            </a:r>
            <a:r>
              <a:rPr lang="en-US" dirty="0" smtClean="0">
                <a:latin typeface="Times New Roman" pitchFamily="18" charset="0"/>
                <a:cs typeface="Times New Roman" pitchFamily="18" charset="0"/>
              </a:rPr>
              <a:t>Equality of opportunity in matters of public   employment</a:t>
            </a:r>
          </a:p>
          <a:p>
            <a:pPr lvl="1"/>
            <a:r>
              <a:rPr lang="en-US" b="1" dirty="0" smtClean="0">
                <a:latin typeface="Times New Roman" pitchFamily="18" charset="0"/>
                <a:cs typeface="Times New Roman" pitchFamily="18" charset="0"/>
              </a:rPr>
              <a:t>Article 30-</a:t>
            </a:r>
            <a:r>
              <a:rPr lang="en-US" dirty="0" smtClean="0">
                <a:latin typeface="Times New Roman" pitchFamily="18" charset="0"/>
                <a:cs typeface="Times New Roman" pitchFamily="18" charset="0"/>
              </a:rPr>
              <a:t> Right to establish and administer educational institutions</a:t>
            </a:r>
          </a:p>
          <a:p>
            <a:r>
              <a:rPr lang="en-US" dirty="0" smtClean="0">
                <a:latin typeface="Times New Roman" pitchFamily="18" charset="0"/>
                <a:cs typeface="Times New Roman" pitchFamily="18" charset="0"/>
              </a:rPr>
              <a:t>Most Muslims are engaged in non-agricultural occupations</a:t>
            </a:r>
          </a:p>
        </p:txBody>
      </p:sp>
    </p:spTree>
  </p:cSld>
  <p:clrMapOvr>
    <a:masterClrMapping/>
  </p:clrMapOvr>
  <p:timing>
    <p:tnLst>
      <p:par>
        <p:cTn id="1" dur="indefinite" restart="never" nodeType="tmRoot"/>
      </p:par>
    </p:tnLst>
  </p:timing>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609600"/>
            <a:ext cx="8229600" cy="1143000"/>
          </a:xfrm>
        </p:spPr>
        <p:txBody>
          <a:bodyPr/>
          <a:lstStyle/>
          <a:p>
            <a:pPr algn="ctr"/>
            <a:r>
              <a:rPr lang="en-US" sz="2800" b="1" dirty="0" smtClean="0">
                <a:solidFill>
                  <a:srgbClr val="C00000"/>
                </a:solidFill>
                <a:latin typeface="Times New Roman" pitchFamily="18" charset="0"/>
                <a:cs typeface="Times New Roman" pitchFamily="18" charset="0"/>
              </a:rPr>
              <a:t>Legislative Measures</a:t>
            </a:r>
            <a:endParaRPr lang="en-US" sz="2800" b="1" dirty="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0" y="609600"/>
            <a:ext cx="9144000" cy="6248400"/>
          </a:xfrm>
        </p:spPr>
        <p:txBody>
          <a:bodyPr/>
          <a:lstStyle/>
          <a:p>
            <a:endParaRPr lang="en-US" sz="2200" dirty="0" smtClean="0">
              <a:latin typeface="Times New Roman" pitchFamily="18" charset="0"/>
              <a:cs typeface="Times New Roman" pitchFamily="18" charset="0"/>
            </a:endParaRPr>
          </a:p>
          <a:p>
            <a:r>
              <a:rPr lang="en-US" sz="2200" dirty="0" smtClean="0">
                <a:latin typeface="Times New Roman" pitchFamily="18" charset="0"/>
                <a:cs typeface="Times New Roman" pitchFamily="18" charset="0"/>
              </a:rPr>
              <a:t>Minimum Wages Act, 1948 </a:t>
            </a:r>
          </a:p>
          <a:p>
            <a:r>
              <a:rPr lang="en-US" sz="2200" dirty="0" smtClean="0">
                <a:latin typeface="Times New Roman" pitchFamily="18" charset="0"/>
                <a:cs typeface="Times New Roman" pitchFamily="18" charset="0"/>
              </a:rPr>
              <a:t>Equal Remuneration Act, 1976 -  ensures equal pay</a:t>
            </a:r>
          </a:p>
          <a:p>
            <a:r>
              <a:rPr lang="en-US" sz="2200" dirty="0" smtClean="0">
                <a:latin typeface="Times New Roman" pitchFamily="18" charset="0"/>
                <a:cs typeface="Times New Roman" pitchFamily="18" charset="0"/>
              </a:rPr>
              <a:t>Denying work to women based on gender discrimination</a:t>
            </a:r>
          </a:p>
          <a:p>
            <a:r>
              <a:rPr lang="en-US" sz="2200" dirty="0" smtClean="0">
                <a:latin typeface="Times New Roman" pitchFamily="18" charset="0"/>
                <a:cs typeface="Times New Roman" pitchFamily="18" charset="0"/>
              </a:rPr>
              <a:t>Protection of Women from Domestic Violence Act , 2005</a:t>
            </a:r>
          </a:p>
          <a:p>
            <a:r>
              <a:rPr lang="en-US" sz="2200" dirty="0" smtClean="0">
                <a:latin typeface="Times New Roman" pitchFamily="18" charset="0"/>
                <a:cs typeface="Times New Roman" pitchFamily="18" charset="0"/>
              </a:rPr>
              <a:t>Immoral Traffic (Prevention) Act: - to ensure that women in prostitution are not victimized further </a:t>
            </a:r>
          </a:p>
          <a:p>
            <a:r>
              <a:rPr lang="en-US" sz="2200" dirty="0" smtClean="0">
                <a:latin typeface="Times New Roman" pitchFamily="18" charset="0"/>
                <a:cs typeface="Times New Roman" pitchFamily="18" charset="0"/>
              </a:rPr>
              <a:t>Child </a:t>
            </a:r>
            <a:r>
              <a:rPr lang="en-US" sz="2200" dirty="0" err="1" smtClean="0">
                <a:latin typeface="Times New Roman" pitchFamily="18" charset="0"/>
                <a:cs typeface="Times New Roman" pitchFamily="18" charset="0"/>
              </a:rPr>
              <a:t>Labour</a:t>
            </a:r>
            <a:r>
              <a:rPr lang="en-US" sz="2200" dirty="0" smtClean="0">
                <a:latin typeface="Times New Roman" pitchFamily="18" charset="0"/>
                <a:cs typeface="Times New Roman" pitchFamily="18" charset="0"/>
              </a:rPr>
              <a:t> Act and related legislations </a:t>
            </a:r>
            <a:r>
              <a:rPr lang="en-US" sz="2200" dirty="0" err="1" smtClean="0">
                <a:latin typeface="Times New Roman" pitchFamily="18" charset="0"/>
                <a:cs typeface="Times New Roman" pitchFamily="18" charset="0"/>
              </a:rPr>
              <a:t>likeThe</a:t>
            </a:r>
            <a:r>
              <a:rPr lang="en-US" sz="2200" dirty="0" smtClean="0">
                <a:latin typeface="Times New Roman" pitchFamily="18" charset="0"/>
                <a:cs typeface="Times New Roman" pitchFamily="18" charset="0"/>
              </a:rPr>
              <a:t> Bonded </a:t>
            </a:r>
            <a:r>
              <a:rPr lang="en-US" sz="2200" dirty="0" err="1" smtClean="0">
                <a:latin typeface="Times New Roman" pitchFamily="18" charset="0"/>
                <a:cs typeface="Times New Roman" pitchFamily="18" charset="0"/>
              </a:rPr>
              <a:t>Labour</a:t>
            </a:r>
            <a:r>
              <a:rPr lang="en-US" sz="2200" dirty="0" smtClean="0">
                <a:latin typeface="Times New Roman" pitchFamily="18" charset="0"/>
                <a:cs typeface="Times New Roman" pitchFamily="18" charset="0"/>
              </a:rPr>
              <a:t> System (Abolition) Act, 1976 -  prohibit employment of children under 14 years only. </a:t>
            </a:r>
          </a:p>
          <a:p>
            <a:r>
              <a:rPr lang="en-US" sz="2200" dirty="0" smtClean="0">
                <a:latin typeface="Times New Roman" pitchFamily="18" charset="0"/>
                <a:cs typeface="Times New Roman" pitchFamily="18" charset="0"/>
              </a:rPr>
              <a:t>Protection of Civil Rights Act, 1976. </a:t>
            </a:r>
          </a:p>
          <a:p>
            <a:r>
              <a:rPr lang="en-US" sz="2200" dirty="0" smtClean="0">
                <a:latin typeface="Times New Roman" pitchFamily="18" charset="0"/>
                <a:cs typeface="Times New Roman" pitchFamily="18" charset="0"/>
              </a:rPr>
              <a:t>Prevention of Atrocities Act, 1989- To check and deter atrocities against  Scheduled Castes and the Scheduled Tribes</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3">
                                            <p:txEl>
                                              <p:pRg st="6" end="6"/>
                                            </p:txEl>
                                          </p:spTgt>
                                        </p:tgtEl>
                                        <p:attrNameLst>
                                          <p:attrName>style.visibility</p:attrName>
                                        </p:attrNameLst>
                                      </p:cBhvr>
                                      <p:to>
                                        <p:strVal val="visible"/>
                                      </p:to>
                                    </p:set>
                                    <p:animEffect transition="in" filter="blinds(horizontal)">
                                      <p:cBhvr>
                                        <p:cTn id="7" dur="500"/>
                                        <p:tgtEl>
                                          <p:spTgt spid="3">
                                            <p:txEl>
                                              <p:pRg st="6" end="6"/>
                                            </p:txEl>
                                          </p:spTgt>
                                        </p:tgtEl>
                                      </p:cBhvr>
                                    </p:animEffect>
                                  </p:childTnLst>
                                </p:cTn>
                              </p:par>
                              <p:par>
                                <p:cTn id="8" presetID="3" presetClass="entr" presetSubtype="10" fill="hold" nodeType="withEffect">
                                  <p:stCondLst>
                                    <p:cond delay="0"/>
                                  </p:stCondLst>
                                  <p:childTnLst>
                                    <p:set>
                                      <p:cBhvr>
                                        <p:cTn id="9" dur="1" fill="hold">
                                          <p:stCondLst>
                                            <p:cond delay="0"/>
                                          </p:stCondLst>
                                        </p:cTn>
                                        <p:tgtEl>
                                          <p:spTgt spid="3">
                                            <p:txEl>
                                              <p:pRg st="7" end="7"/>
                                            </p:txEl>
                                          </p:spTgt>
                                        </p:tgtEl>
                                        <p:attrNameLst>
                                          <p:attrName>style.visibility</p:attrName>
                                        </p:attrNameLst>
                                      </p:cBhvr>
                                      <p:to>
                                        <p:strVal val="visible"/>
                                      </p:to>
                                    </p:set>
                                    <p:animEffect transition="in" filter="blinds(horizontal)">
                                      <p:cBhvr>
                                        <p:cTn id="10" dur="500"/>
                                        <p:tgtEl>
                                          <p:spTgt spid="3">
                                            <p:txEl>
                                              <p:pRg st="7" end="7"/>
                                            </p:txEl>
                                          </p:spTgt>
                                        </p:tgtEl>
                                      </p:cBhvr>
                                    </p:animEffect>
                                  </p:childTnLst>
                                </p:cTn>
                              </p:par>
                              <p:par>
                                <p:cTn id="11" presetID="3" presetClass="entr" presetSubtype="10" fill="hold" nodeType="withEffect">
                                  <p:stCondLst>
                                    <p:cond delay="0"/>
                                  </p:stCondLst>
                                  <p:childTnLst>
                                    <p:set>
                                      <p:cBhvr>
                                        <p:cTn id="12" dur="1" fill="hold">
                                          <p:stCondLst>
                                            <p:cond delay="0"/>
                                          </p:stCondLst>
                                        </p:cTn>
                                        <p:tgtEl>
                                          <p:spTgt spid="3">
                                            <p:txEl>
                                              <p:pRg st="8" end="8"/>
                                            </p:txEl>
                                          </p:spTgt>
                                        </p:tgtEl>
                                        <p:attrNameLst>
                                          <p:attrName>style.visibility</p:attrName>
                                        </p:attrNameLst>
                                      </p:cBhvr>
                                      <p:to>
                                        <p:strVal val="visible"/>
                                      </p:to>
                                    </p:set>
                                    <p:animEffect transition="in" filter="blinds(horizontal)">
                                      <p:cBhvr>
                                        <p:cTn id="13" dur="500"/>
                                        <p:tgtEl>
                                          <p:spTgt spid="3">
                                            <p:txEl>
                                              <p:pRg st="8" end="8"/>
                                            </p:txEl>
                                          </p:spTgt>
                                        </p:tgtEl>
                                      </p:cBhvr>
                                    </p:animEffect>
                                  </p:childTnLst>
                                </p:cTn>
                              </p:par>
                              <p:par>
                                <p:cTn id="14" presetID="3" presetClass="exit" presetSubtype="10" fill="hold" nodeType="withEffect">
                                  <p:stCondLst>
                                    <p:cond delay="0"/>
                                  </p:stCondLst>
                                  <p:childTnLst>
                                    <p:animEffect transition="out" filter="blinds(horizontal)">
                                      <p:cBhvr>
                                        <p:cTn id="15" dur="500"/>
                                        <p:tgtEl>
                                          <p:spTgt spid="3">
                                            <p:txEl>
                                              <p:pRg st="1" end="1"/>
                                            </p:txEl>
                                          </p:spTgt>
                                        </p:tgtEl>
                                      </p:cBhvr>
                                    </p:animEffect>
                                    <p:set>
                                      <p:cBhvr>
                                        <p:cTn id="16" dur="1" fill="hold">
                                          <p:stCondLst>
                                            <p:cond delay="499"/>
                                          </p:stCondLst>
                                        </p:cTn>
                                        <p:tgtEl>
                                          <p:spTgt spid="3">
                                            <p:txEl>
                                              <p:pRg st="1" end="1"/>
                                            </p:txEl>
                                          </p:spTgt>
                                        </p:tgtEl>
                                        <p:attrNameLst>
                                          <p:attrName>style.visibility</p:attrName>
                                        </p:attrNameLst>
                                      </p:cBhvr>
                                      <p:to>
                                        <p:strVal val="hidden"/>
                                      </p:to>
                                    </p:set>
                                  </p:childTnLst>
                                </p:cTn>
                              </p:par>
                              <p:par>
                                <p:cTn id="17" presetID="3" presetClass="exit" presetSubtype="10" fill="hold" nodeType="withEffect">
                                  <p:stCondLst>
                                    <p:cond delay="0"/>
                                  </p:stCondLst>
                                  <p:childTnLst>
                                    <p:animEffect transition="out" filter="blinds(horizontal)">
                                      <p:cBhvr>
                                        <p:cTn id="18" dur="500"/>
                                        <p:tgtEl>
                                          <p:spTgt spid="3">
                                            <p:txEl>
                                              <p:pRg st="2" end="2"/>
                                            </p:txEl>
                                          </p:spTgt>
                                        </p:tgtEl>
                                      </p:cBhvr>
                                    </p:animEffect>
                                    <p:set>
                                      <p:cBhvr>
                                        <p:cTn id="19" dur="1" fill="hold">
                                          <p:stCondLst>
                                            <p:cond delay="499"/>
                                          </p:stCondLst>
                                        </p:cTn>
                                        <p:tgtEl>
                                          <p:spTgt spid="3">
                                            <p:txEl>
                                              <p:pRg st="2" end="2"/>
                                            </p:txEl>
                                          </p:spTgt>
                                        </p:tgtEl>
                                        <p:attrNameLst>
                                          <p:attrName>style.visibility</p:attrName>
                                        </p:attrNameLst>
                                      </p:cBhvr>
                                      <p:to>
                                        <p:strVal val="hidden"/>
                                      </p:to>
                                    </p:set>
                                  </p:childTnLst>
                                </p:cTn>
                              </p:par>
                              <p:par>
                                <p:cTn id="20" presetID="3" presetClass="exit" presetSubtype="10" fill="hold" nodeType="withEffect">
                                  <p:stCondLst>
                                    <p:cond delay="0"/>
                                  </p:stCondLst>
                                  <p:childTnLst>
                                    <p:animEffect transition="out" filter="blinds(horizontal)">
                                      <p:cBhvr>
                                        <p:cTn id="21" dur="500"/>
                                        <p:tgtEl>
                                          <p:spTgt spid="3">
                                            <p:txEl>
                                              <p:pRg st="3" end="3"/>
                                            </p:txEl>
                                          </p:spTgt>
                                        </p:tgtEl>
                                      </p:cBhvr>
                                    </p:animEffect>
                                    <p:set>
                                      <p:cBhvr>
                                        <p:cTn id="22" dur="1" fill="hold">
                                          <p:stCondLst>
                                            <p:cond delay="499"/>
                                          </p:stCondLst>
                                        </p:cTn>
                                        <p:tgtEl>
                                          <p:spTgt spid="3">
                                            <p:txEl>
                                              <p:pRg st="3" end="3"/>
                                            </p:txEl>
                                          </p:spTgt>
                                        </p:tgtEl>
                                        <p:attrNameLst>
                                          <p:attrName>style.visibility</p:attrName>
                                        </p:attrNameLst>
                                      </p:cBhvr>
                                      <p:to>
                                        <p:strVal val="hidden"/>
                                      </p:to>
                                    </p:set>
                                  </p:childTnLst>
                                </p:cTn>
                              </p:par>
                              <p:par>
                                <p:cTn id="23" presetID="3" presetClass="exit" presetSubtype="10" fill="hold" nodeType="withEffect">
                                  <p:stCondLst>
                                    <p:cond delay="0"/>
                                  </p:stCondLst>
                                  <p:childTnLst>
                                    <p:animEffect transition="out" filter="blinds(horizontal)">
                                      <p:cBhvr>
                                        <p:cTn id="24" dur="500"/>
                                        <p:tgtEl>
                                          <p:spTgt spid="3">
                                            <p:txEl>
                                              <p:pRg st="4" end="4"/>
                                            </p:txEl>
                                          </p:spTgt>
                                        </p:tgtEl>
                                      </p:cBhvr>
                                    </p:animEffect>
                                    <p:set>
                                      <p:cBhvr>
                                        <p:cTn id="25" dur="1" fill="hold">
                                          <p:stCondLst>
                                            <p:cond delay="499"/>
                                          </p:stCondLst>
                                        </p:cTn>
                                        <p:tgtEl>
                                          <p:spTgt spid="3">
                                            <p:txEl>
                                              <p:pRg st="4" end="4"/>
                                            </p:txEl>
                                          </p:spTgt>
                                        </p:tgtEl>
                                        <p:attrNameLst>
                                          <p:attrName>style.visibility</p:attrName>
                                        </p:attrNameLst>
                                      </p:cBhvr>
                                      <p:to>
                                        <p:strVal val="hidden"/>
                                      </p:to>
                                    </p:set>
                                  </p:childTnLst>
                                </p:cTn>
                              </p:par>
                              <p:par>
                                <p:cTn id="26" presetID="3" presetClass="exit" presetSubtype="10" fill="hold" nodeType="withEffect">
                                  <p:stCondLst>
                                    <p:cond delay="0"/>
                                  </p:stCondLst>
                                  <p:childTnLst>
                                    <p:animEffect transition="out" filter="blinds(horizontal)">
                                      <p:cBhvr>
                                        <p:cTn id="27" dur="500"/>
                                        <p:tgtEl>
                                          <p:spTgt spid="3">
                                            <p:txEl>
                                              <p:pRg st="5" end="5"/>
                                            </p:txEl>
                                          </p:spTgt>
                                        </p:tgtEl>
                                      </p:cBhvr>
                                    </p:animEffect>
                                    <p:set>
                                      <p:cBhvr>
                                        <p:cTn id="28" dur="1" fill="hold">
                                          <p:stCondLst>
                                            <p:cond delay="499"/>
                                          </p:stCondLst>
                                        </p:cTn>
                                        <p:tgtEl>
                                          <p:spTgt spid="3">
                                            <p:txEl>
                                              <p:pRg st="5" end="5"/>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530" name="Title 1"/>
          <p:cNvSpPr>
            <a:spLocks noGrp="1"/>
          </p:cNvSpPr>
          <p:nvPr>
            <p:ph type="title"/>
          </p:nvPr>
        </p:nvSpPr>
        <p:spPr>
          <a:xfrm>
            <a:off x="381000" y="-685800"/>
            <a:ext cx="85344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Social security in developed country</a:t>
            </a:r>
            <a:endParaRPr lang="en-US" sz="3200" b="1" dirty="0" smtClean="0">
              <a:solidFill>
                <a:srgbClr val="C00000"/>
              </a:solidFill>
              <a:latin typeface="Times New Roman" pitchFamily="18" charset="0"/>
              <a:cs typeface="Times New Roman" pitchFamily="18" charset="0"/>
            </a:endParaRPr>
          </a:p>
        </p:txBody>
      </p:sp>
      <p:sp>
        <p:nvSpPr>
          <p:cNvPr id="22531" name="Content Placeholder 2"/>
          <p:cNvSpPr>
            <a:spLocks noGrp="1"/>
          </p:cNvSpPr>
          <p:nvPr>
            <p:ph idx="1"/>
          </p:nvPr>
        </p:nvSpPr>
        <p:spPr>
          <a:xfrm>
            <a:off x="152400" y="685800"/>
            <a:ext cx="8839200" cy="5715000"/>
          </a:xfrm>
        </p:spPr>
        <p:txBody>
          <a:bodyPr/>
          <a:lstStyle/>
          <a:p>
            <a:r>
              <a:rPr lang="en-US" dirty="0" smtClean="0">
                <a:latin typeface="Times New Roman" pitchFamily="18" charset="0"/>
                <a:cs typeface="Times New Roman" pitchFamily="18" charset="0"/>
              </a:rPr>
              <a:t>In developed countries most social security systems are linked to wage employment.</a:t>
            </a:r>
            <a:r>
              <a:rPr lang="en-US" b="1" dirty="0" smtClean="0">
                <a:latin typeface="Times New Roman" pitchFamily="18" charset="0"/>
                <a:cs typeface="Times New Roman" pitchFamily="18" charset="0"/>
              </a:rPr>
              <a:t> </a:t>
            </a:r>
          </a:p>
          <a:p>
            <a:pPr>
              <a:buFont typeface="Wingdings 2" pitchFamily="18" charset="2"/>
              <a:buNone/>
            </a:pPr>
            <a:r>
              <a:rPr lang="en-US" b="1" dirty="0" smtClean="0">
                <a:latin typeface="Times New Roman" pitchFamily="18" charset="0"/>
                <a:cs typeface="Times New Roman" pitchFamily="18" charset="0"/>
              </a:rPr>
              <a:t>  Characteristics:</a:t>
            </a:r>
            <a:r>
              <a:rPr lang="en-US" dirty="0" smtClean="0">
                <a:latin typeface="Times New Roman" pitchFamily="18" charset="0"/>
                <a:cs typeface="Times New Roman" pitchFamily="18" charset="0"/>
              </a:rPr>
              <a:t> </a:t>
            </a:r>
          </a:p>
          <a:p>
            <a:pPr>
              <a:buFont typeface="Wingdings 2" pitchFamily="18" charset="2"/>
              <a:buNone/>
            </a:pP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i</a:t>
            </a:r>
            <a:r>
              <a:rPr lang="en-US" dirty="0" smtClean="0">
                <a:latin typeface="Times New Roman" pitchFamily="18" charset="0"/>
                <a:cs typeface="Times New Roman" pitchFamily="18" charset="0"/>
              </a:rPr>
              <a:t>) </a:t>
            </a:r>
            <a:r>
              <a:rPr lang="en-US" dirty="0" err="1" smtClean="0">
                <a:latin typeface="Times New Roman" pitchFamily="18" charset="0"/>
                <a:cs typeface="Times New Roman" pitchFamily="18" charset="0"/>
              </a:rPr>
              <a:t>Existance</a:t>
            </a:r>
            <a:r>
              <a:rPr lang="en-US" dirty="0" smtClean="0">
                <a:latin typeface="Times New Roman" pitchFamily="18" charset="0"/>
                <a:cs typeface="Times New Roman" pitchFamily="18" charset="0"/>
              </a:rPr>
              <a:t> of universal social security system </a:t>
            </a:r>
          </a:p>
          <a:p>
            <a:pPr>
              <a:buFont typeface="Wingdings 2" pitchFamily="18" charset="2"/>
              <a:buNone/>
            </a:pPr>
            <a:r>
              <a:rPr lang="en-US" dirty="0" smtClean="0">
                <a:latin typeface="Times New Roman" pitchFamily="18" charset="0"/>
                <a:cs typeface="Times New Roman" pitchFamily="18" charset="0"/>
              </a:rPr>
              <a:t>  ii)Most of the workforce is in the organized sector hence a  </a:t>
            </a:r>
          </a:p>
          <a:p>
            <a:pPr>
              <a:buFont typeface="Wingdings 2" pitchFamily="18" charset="2"/>
              <a:buNone/>
            </a:pPr>
            <a:r>
              <a:rPr lang="en-US" dirty="0" smtClean="0">
                <a:latin typeface="Times New Roman" pitchFamily="18" charset="0"/>
                <a:cs typeface="Times New Roman" pitchFamily="18" charset="0"/>
              </a:rPr>
              <a:t>       system of pay roll deduction is  applied. </a:t>
            </a:r>
          </a:p>
          <a:p>
            <a:pPr>
              <a:buFont typeface="Wingdings 2" pitchFamily="18" charset="2"/>
              <a:buNone/>
            </a:pPr>
            <a:r>
              <a:rPr lang="en-US" dirty="0" smtClean="0">
                <a:latin typeface="Times New Roman" pitchFamily="18" charset="0"/>
                <a:cs typeface="Times New Roman" pitchFamily="18" charset="0"/>
              </a:rPr>
              <a:t> iv)Main approach for social security is social insurance</a:t>
            </a:r>
          </a:p>
          <a:p>
            <a:pPr eaLnBrk="1" hangingPunct="1">
              <a:buFont typeface="Wingdings 2" pitchFamily="18" charset="2"/>
              <a:buNone/>
            </a:pPr>
            <a:endParaRPr lang="en-US" dirty="0" smtClean="0">
              <a:latin typeface="Times New Roman" pitchFamily="18" charset="0"/>
              <a:cs typeface="Times New Roman" pitchFamily="18" charset="0"/>
            </a:endParaRPr>
          </a:p>
        </p:txBody>
      </p:sp>
      <p:pic>
        <p:nvPicPr>
          <p:cNvPr id="22532" name="Picture 2" descr="F:\Seminar\rakesh\social security.9.4.sa\images\Social-Security-Administration-Plaque%20L.jpg"/>
          <p:cNvPicPr>
            <a:picLocks noChangeAspect="1" noChangeArrowheads="1"/>
          </p:cNvPicPr>
          <p:nvPr/>
        </p:nvPicPr>
        <p:blipFill>
          <a:blip r:embed="rId2"/>
          <a:srcRect/>
          <a:stretch>
            <a:fillRect/>
          </a:stretch>
        </p:blipFill>
        <p:spPr bwMode="auto">
          <a:xfrm>
            <a:off x="6781800" y="4724400"/>
            <a:ext cx="2362200" cy="1905000"/>
          </a:xfrm>
          <a:prstGeom prst="rect">
            <a:avLst/>
          </a:prstGeom>
          <a:noFill/>
          <a:ln w="9525">
            <a:noFill/>
            <a:miter lim="800000"/>
            <a:headEnd/>
            <a:tailEnd/>
          </a:ln>
        </p:spPr>
      </p:pic>
      <p:pic>
        <p:nvPicPr>
          <p:cNvPr id="22533" name="Picture 3" descr="F:\Seminar\rakesh\social security.9.4.sa\images\social_security_626_article.jpg"/>
          <p:cNvPicPr>
            <a:picLocks noChangeAspect="1" noChangeArrowheads="1"/>
          </p:cNvPicPr>
          <p:nvPr/>
        </p:nvPicPr>
        <p:blipFill>
          <a:blip r:embed="rId3"/>
          <a:srcRect/>
          <a:stretch>
            <a:fillRect/>
          </a:stretch>
        </p:blipFill>
        <p:spPr bwMode="auto">
          <a:xfrm>
            <a:off x="228600" y="4876800"/>
            <a:ext cx="2667000" cy="18288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1266" name="Title 1"/>
          <p:cNvSpPr>
            <a:spLocks noGrp="1"/>
          </p:cNvSpPr>
          <p:nvPr>
            <p:ph type="title"/>
          </p:nvPr>
        </p:nvSpPr>
        <p:spPr>
          <a:xfrm>
            <a:off x="457200" y="228600"/>
            <a:ext cx="8229600" cy="609600"/>
          </a:xfrm>
        </p:spPr>
        <p:txBody>
          <a:bodyPr/>
          <a:lstStyle/>
          <a:p>
            <a:pPr algn="ctr" eaLnBrk="1" hangingPunct="1"/>
            <a:r>
              <a:rPr lang="en-US" sz="2800" b="1" dirty="0" smtClean="0">
                <a:solidFill>
                  <a:srgbClr val="C00000"/>
                </a:solidFill>
                <a:latin typeface="Times New Roman" pitchFamily="18" charset="0"/>
                <a:cs typeface="Times New Roman" pitchFamily="18" charset="0"/>
              </a:rPr>
              <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What is Social Security </a:t>
            </a:r>
            <a:br>
              <a:rPr lang="en-US" sz="2800" b="1" dirty="0" smtClean="0">
                <a:solidFill>
                  <a:srgbClr val="C00000"/>
                </a:solidFill>
                <a:latin typeface="Times New Roman" pitchFamily="18" charset="0"/>
                <a:cs typeface="Times New Roman" pitchFamily="18" charset="0"/>
              </a:rPr>
            </a:br>
            <a:endParaRPr lang="en-US" sz="2800" b="1" dirty="0" smtClean="0">
              <a:solidFill>
                <a:srgbClr val="C00000"/>
              </a:solidFill>
              <a:latin typeface="Times New Roman" pitchFamily="18" charset="0"/>
              <a:cs typeface="Times New Roman" pitchFamily="18" charset="0"/>
            </a:endParaRPr>
          </a:p>
        </p:txBody>
      </p:sp>
      <p:sp>
        <p:nvSpPr>
          <p:cNvPr id="3" name="Content Placeholder 2"/>
          <p:cNvSpPr>
            <a:spLocks noGrp="1"/>
          </p:cNvSpPr>
          <p:nvPr>
            <p:ph idx="1"/>
          </p:nvPr>
        </p:nvSpPr>
        <p:spPr>
          <a:xfrm>
            <a:off x="152400" y="838200"/>
            <a:ext cx="8763000" cy="6019800"/>
          </a:xfrm>
        </p:spPr>
        <p:txBody>
          <a:bodyPr>
            <a:noAutofit/>
          </a:bodyPr>
          <a:lstStyle/>
          <a:p>
            <a:pPr>
              <a:defRPr/>
            </a:pPr>
            <a:r>
              <a:rPr lang="en-US" sz="2400" b="1" dirty="0" smtClean="0">
                <a:latin typeface="Times New Roman" pitchFamily="18" charset="0"/>
                <a:cs typeface="Times New Roman" pitchFamily="18" charset="0"/>
              </a:rPr>
              <a:t>Definition</a:t>
            </a:r>
            <a:r>
              <a:rPr lang="en-US" sz="2400" dirty="0" smtClean="0">
                <a:latin typeface="Times New Roman" pitchFamily="18" charset="0"/>
                <a:cs typeface="Times New Roman" pitchFamily="18" charset="0"/>
              </a:rPr>
              <a:t>-</a:t>
            </a:r>
          </a:p>
          <a:p>
            <a:pPr lvl="1">
              <a:defRPr/>
            </a:pPr>
            <a:r>
              <a:rPr lang="en-US" sz="2200" dirty="0" smtClean="0">
                <a:latin typeface="Times New Roman" pitchFamily="18" charset="0"/>
                <a:cs typeface="Times New Roman" pitchFamily="18" charset="0"/>
              </a:rPr>
              <a:t> The protection which society provides for its members through a series of public measure, against the economic and social distress that otherwise would be caused by the stoppage or substantial reduction of earning resulting from sickness, maternity, employment injury, unemployment, invalidity, old age and death (ILO,1984)</a:t>
            </a:r>
          </a:p>
          <a:p>
            <a:pPr>
              <a:defRPr/>
            </a:pPr>
            <a:endParaRPr lang="en-US" sz="2400" b="1" dirty="0" smtClean="0"/>
          </a:p>
          <a:p>
            <a:pPr>
              <a:defRPr/>
            </a:pPr>
            <a:endParaRPr lang="en-US" sz="2400" b="1" dirty="0" smtClean="0"/>
          </a:p>
          <a:p>
            <a:pPr>
              <a:defRPr/>
            </a:pPr>
            <a:r>
              <a:rPr lang="en-US" sz="2400" b="1" dirty="0" smtClean="0"/>
              <a:t>Objective:</a:t>
            </a:r>
            <a:r>
              <a:rPr lang="en-US" sz="2400" dirty="0" smtClean="0"/>
              <a:t> </a:t>
            </a:r>
          </a:p>
          <a:p>
            <a:pPr lvl="1">
              <a:defRPr/>
            </a:pPr>
            <a:r>
              <a:rPr lang="en-US" sz="2200" dirty="0" smtClean="0"/>
              <a:t>To protect the poor and vulnerable groups or individuals from adverse</a:t>
            </a:r>
            <a:r>
              <a:rPr lang="en-US" sz="2200" baseline="30000" dirty="0" smtClean="0"/>
              <a:t> </a:t>
            </a:r>
            <a:r>
              <a:rPr lang="en-US" sz="2200" dirty="0" smtClean="0"/>
              <a:t>changes in living standards though public action</a:t>
            </a:r>
          </a:p>
          <a:p>
            <a:pPr lvl="1">
              <a:buNone/>
              <a:defRPr/>
            </a:pPr>
            <a:r>
              <a:rPr lang="en-US" sz="2200" dirty="0" err="1" smtClean="0"/>
              <a:t>i.e</a:t>
            </a:r>
            <a:r>
              <a:rPr lang="en-US" sz="2200" dirty="0" smtClean="0"/>
              <a:t>, </a:t>
            </a:r>
            <a:r>
              <a:rPr lang="en-US" sz="2000" dirty="0" smtClean="0"/>
              <a:t>It is a comprehensive approach designed to prevent deprivation, assure the individual of a basic minimum income for himself and his dependents and to protect the individual from any uncertainties </a:t>
            </a:r>
            <a:endParaRPr lang="en-US" sz="2200" dirty="0" smtClean="0"/>
          </a:p>
          <a:p>
            <a:pPr>
              <a:buNone/>
              <a:defRPr/>
            </a:pPr>
            <a:endParaRPr lang="en-US" sz="2400" dirty="0" smtClean="0">
              <a:latin typeface="Times New Roman" pitchFamily="18" charset="0"/>
              <a:cs typeface="Times New Roman" pitchFamily="18" charset="0"/>
            </a:endParaRPr>
          </a:p>
          <a:p>
            <a:pPr marL="274320" indent="-274320" eaLnBrk="1" fontAlgn="auto" hangingPunct="1">
              <a:spcAft>
                <a:spcPts val="0"/>
              </a:spcAft>
              <a:buClr>
                <a:schemeClr val="accent3"/>
              </a:buClr>
              <a:buFont typeface="Wingdings 2"/>
              <a:buChar char=""/>
              <a:defRPr/>
            </a:pPr>
            <a:endParaRPr lang="en-US" sz="2400" dirty="0" smtClean="0">
              <a:latin typeface="Times New Roman" pitchFamily="18" charset="0"/>
              <a:cs typeface="Times New Roman" pitchFamily="18" charset="0"/>
            </a:endParaRPr>
          </a:p>
        </p:txBody>
      </p:sp>
      <p:pic>
        <p:nvPicPr>
          <p:cNvPr id="4" name="Picture 4" descr="F:\Seminar\rakesh\social security.9.4.sa\images\ilo_logo_70.jpg"/>
          <p:cNvPicPr>
            <a:picLocks noChangeAspect="1" noChangeArrowheads="1"/>
          </p:cNvPicPr>
          <p:nvPr/>
        </p:nvPicPr>
        <p:blipFill>
          <a:blip r:embed="rId3"/>
          <a:srcRect/>
          <a:stretch>
            <a:fillRect/>
          </a:stretch>
        </p:blipFill>
        <p:spPr bwMode="auto">
          <a:xfrm>
            <a:off x="8001000" y="76200"/>
            <a:ext cx="1066800" cy="9906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3554" name="Title 1"/>
          <p:cNvSpPr>
            <a:spLocks noGrp="1"/>
          </p:cNvSpPr>
          <p:nvPr>
            <p:ph type="title"/>
          </p:nvPr>
        </p:nvSpPr>
        <p:spPr>
          <a:xfrm>
            <a:off x="0" y="-228600"/>
            <a:ext cx="91440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Publicly managed Vs Privately managed </a:t>
            </a:r>
            <a:br>
              <a:rPr lang="en-US" sz="2800" b="1" dirty="0" smtClean="0">
                <a:solidFill>
                  <a:srgbClr val="C00000"/>
                </a:solidFill>
                <a:latin typeface="Times New Roman" pitchFamily="18" charset="0"/>
                <a:cs typeface="Times New Roman" pitchFamily="18" charset="0"/>
              </a:rPr>
            </a:br>
            <a:r>
              <a:rPr lang="en-US" sz="2800" b="1" dirty="0" smtClean="0">
                <a:solidFill>
                  <a:srgbClr val="C00000"/>
                </a:solidFill>
                <a:latin typeface="Times New Roman" pitchFamily="18" charset="0"/>
                <a:cs typeface="Times New Roman" pitchFamily="18" charset="0"/>
              </a:rPr>
              <a:t>social security scheme</a:t>
            </a:r>
            <a:endParaRPr lang="en-US" sz="3200" b="1" dirty="0" smtClean="0">
              <a:solidFill>
                <a:srgbClr val="C00000"/>
              </a:solidFill>
              <a:latin typeface="Times New Roman" pitchFamily="18" charset="0"/>
              <a:cs typeface="Times New Roman" pitchFamily="18" charset="0"/>
            </a:endParaRPr>
          </a:p>
        </p:txBody>
      </p:sp>
      <p:sp>
        <p:nvSpPr>
          <p:cNvPr id="23555" name="Content Placeholder 2"/>
          <p:cNvSpPr>
            <a:spLocks noGrp="1"/>
          </p:cNvSpPr>
          <p:nvPr>
            <p:ph idx="1"/>
          </p:nvPr>
        </p:nvSpPr>
        <p:spPr>
          <a:xfrm>
            <a:off x="152400" y="914400"/>
            <a:ext cx="8839200" cy="5715000"/>
          </a:xfrm>
        </p:spPr>
        <p:txBody>
          <a:bodyPr/>
          <a:lstStyle/>
          <a:p>
            <a:pPr eaLnBrk="1" hangingPunct="1"/>
            <a:endParaRPr lang="en-US" dirty="0" smtClean="0">
              <a:latin typeface="Times New Roman" pitchFamily="18" charset="0"/>
              <a:cs typeface="Times New Roman" pitchFamily="18" charset="0"/>
            </a:endParaRP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In Indian context, privately managed schemes can best act as supplementary schemes </a:t>
            </a:r>
          </a:p>
          <a:p>
            <a:pPr eaLnBrk="1" hangingPunct="1"/>
            <a:endParaRPr lang="en-US" dirty="0" smtClean="0">
              <a:latin typeface="Times New Roman" pitchFamily="18" charset="0"/>
              <a:cs typeface="Times New Roman" pitchFamily="18" charset="0"/>
            </a:endParaRPr>
          </a:p>
          <a:p>
            <a:pPr eaLnBrk="1" hangingPunct="1"/>
            <a:r>
              <a:rPr lang="en-US" dirty="0" smtClean="0">
                <a:latin typeface="Times New Roman" pitchFamily="18" charset="0"/>
                <a:cs typeface="Times New Roman" pitchFamily="18" charset="0"/>
              </a:rPr>
              <a:t>Only publicly managed scheme can extend to all the sectors of the workforce</a:t>
            </a:r>
          </a:p>
        </p:txBody>
      </p:sp>
      <p:pic>
        <p:nvPicPr>
          <p:cNvPr id="23556" name="Picture 3" descr="F:\Seminar\rakesh\social security.9.4.sa\9780262011747.jpg"/>
          <p:cNvPicPr>
            <a:picLocks noChangeAspect="1" noChangeArrowheads="1"/>
          </p:cNvPicPr>
          <p:nvPr/>
        </p:nvPicPr>
        <p:blipFill>
          <a:blip r:embed="rId3"/>
          <a:srcRect/>
          <a:stretch>
            <a:fillRect/>
          </a:stretch>
        </p:blipFill>
        <p:spPr bwMode="auto">
          <a:xfrm>
            <a:off x="5943600" y="4114800"/>
            <a:ext cx="3124200" cy="26670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4578" name="Title 1"/>
          <p:cNvSpPr>
            <a:spLocks noGrp="1"/>
          </p:cNvSpPr>
          <p:nvPr>
            <p:ph type="title"/>
          </p:nvPr>
        </p:nvSpPr>
        <p:spPr>
          <a:xfrm>
            <a:off x="304800" y="-571500"/>
            <a:ext cx="85344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Issues</a:t>
            </a:r>
            <a:endParaRPr lang="en-US" sz="3200" b="1" dirty="0" smtClean="0">
              <a:solidFill>
                <a:srgbClr val="C00000"/>
              </a:solidFill>
              <a:latin typeface="Times New Roman" pitchFamily="18" charset="0"/>
              <a:cs typeface="Times New Roman" pitchFamily="18" charset="0"/>
            </a:endParaRPr>
          </a:p>
        </p:txBody>
      </p:sp>
      <p:sp>
        <p:nvSpPr>
          <p:cNvPr id="24579" name="Content Placeholder 2"/>
          <p:cNvSpPr>
            <a:spLocks noGrp="1"/>
          </p:cNvSpPr>
          <p:nvPr>
            <p:ph idx="1"/>
          </p:nvPr>
        </p:nvSpPr>
        <p:spPr>
          <a:xfrm>
            <a:off x="152400" y="685800"/>
            <a:ext cx="8839200" cy="5715000"/>
          </a:xfrm>
        </p:spPr>
        <p:txBody>
          <a:bodyPr/>
          <a:lstStyle/>
          <a:p>
            <a:pPr>
              <a:buNone/>
            </a:pPr>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Extension of coverage of social security</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Ageing and its impact on social security</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Governance and administration of social security systems</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Equality, with an emphasis on gender and disability</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Financing of social security</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HIV/AIDS and its impact on social security</a:t>
            </a:r>
          </a:p>
          <a:p>
            <a:pPr eaLnBrk="1" hangingPunct="1">
              <a:buFont typeface="Wingdings 2" pitchFamily="18" charset="2"/>
              <a:buNone/>
            </a:pPr>
            <a:endParaRPr lang="en-US" sz="2400" dirty="0" smtClean="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5602" name="Title 1"/>
          <p:cNvSpPr>
            <a:spLocks noGrp="1"/>
          </p:cNvSpPr>
          <p:nvPr>
            <p:ph type="title"/>
          </p:nvPr>
        </p:nvSpPr>
        <p:spPr>
          <a:xfrm>
            <a:off x="457200" y="-152400"/>
            <a:ext cx="8229600" cy="762000"/>
          </a:xfrm>
        </p:spPr>
        <p:txBody>
          <a:bodyPr/>
          <a:lstStyle/>
          <a:p>
            <a:pPr algn="ctr" eaLnBrk="1" hangingPunct="1"/>
            <a:r>
              <a:rPr lang="en-US" sz="2000" b="1" smtClean="0">
                <a:solidFill>
                  <a:schemeClr val="tx1"/>
                </a:solidFill>
                <a:latin typeface="Times New Roman" pitchFamily="18" charset="0"/>
                <a:cs typeface="Times New Roman" pitchFamily="18" charset="0"/>
              </a:rPr>
              <a:t>References</a:t>
            </a:r>
          </a:p>
        </p:txBody>
      </p:sp>
      <p:sp>
        <p:nvSpPr>
          <p:cNvPr id="25603" name="Content Placeholder 2"/>
          <p:cNvSpPr>
            <a:spLocks noGrp="1"/>
          </p:cNvSpPr>
          <p:nvPr>
            <p:ph idx="1"/>
          </p:nvPr>
        </p:nvSpPr>
        <p:spPr>
          <a:xfrm>
            <a:off x="228600" y="762000"/>
            <a:ext cx="8686800" cy="5638800"/>
          </a:xfrm>
        </p:spPr>
        <p:txBody>
          <a:bodyPr/>
          <a:lstStyle/>
          <a:p>
            <a:r>
              <a:rPr lang="en-US" sz="1800" dirty="0" smtClean="0">
                <a:latin typeface="Times New Roman" pitchFamily="18" charset="0"/>
                <a:cs typeface="Times New Roman" pitchFamily="18" charset="0"/>
              </a:rPr>
              <a:t>Park K. Park’s Textbook of Preventive and social medicine. 19</a:t>
            </a:r>
            <a:r>
              <a:rPr lang="en-US" sz="1800" baseline="30000" dirty="0" smtClean="0">
                <a:latin typeface="Times New Roman" pitchFamily="18" charset="0"/>
                <a:cs typeface="Times New Roman" pitchFamily="18" charset="0"/>
              </a:rPr>
              <a:t>th</a:t>
            </a:r>
            <a:r>
              <a:rPr lang="en-US" sz="1800" dirty="0" smtClean="0">
                <a:latin typeface="Times New Roman" pitchFamily="18" charset="0"/>
                <a:cs typeface="Times New Roman" pitchFamily="18" charset="0"/>
              </a:rPr>
              <a:t> edition. </a:t>
            </a:r>
            <a:r>
              <a:rPr lang="en-US" sz="1800" dirty="0" err="1" smtClean="0">
                <a:latin typeface="Times New Roman" pitchFamily="18" charset="0"/>
                <a:cs typeface="Times New Roman" pitchFamily="18" charset="0"/>
              </a:rPr>
              <a:t>Bannout</a:t>
            </a:r>
            <a:r>
              <a:rPr lang="en-US" sz="1800" dirty="0" smtClean="0">
                <a:latin typeface="Times New Roman" pitchFamily="18" charset="0"/>
                <a:cs typeface="Times New Roman" pitchFamily="18" charset="0"/>
              </a:rPr>
              <a:t> publication; Jabalpur: 2006. p.658-9.</a:t>
            </a:r>
          </a:p>
          <a:p>
            <a:r>
              <a:rPr lang="en-US" sz="1800" dirty="0" err="1" smtClean="0">
                <a:latin typeface="Times New Roman" pitchFamily="18" charset="0"/>
                <a:cs typeface="Times New Roman" pitchFamily="18" charset="0"/>
              </a:rPr>
              <a:t>Detel</a:t>
            </a:r>
            <a:r>
              <a:rPr lang="en-US" sz="1800" dirty="0" smtClean="0">
                <a:latin typeface="Times New Roman" pitchFamily="18" charset="0"/>
                <a:cs typeface="Times New Roman" pitchFamily="18" charset="0"/>
              </a:rPr>
              <a:t> R, </a:t>
            </a:r>
            <a:r>
              <a:rPr lang="en-US" sz="1800" dirty="0" err="1" smtClean="0">
                <a:latin typeface="Times New Roman" pitchFamily="18" charset="0"/>
                <a:cs typeface="Times New Roman" pitchFamily="18" charset="0"/>
              </a:rPr>
              <a:t>McEwan</a:t>
            </a:r>
            <a:r>
              <a:rPr lang="en-US" sz="1800" dirty="0" smtClean="0">
                <a:latin typeface="Times New Roman" pitchFamily="18" charset="0"/>
                <a:cs typeface="Times New Roman" pitchFamily="18" charset="0"/>
              </a:rPr>
              <a:t> J, </a:t>
            </a:r>
            <a:r>
              <a:rPr lang="en-US" sz="1800" dirty="0" err="1" smtClean="0">
                <a:latin typeface="Times New Roman" pitchFamily="18" charset="0"/>
                <a:cs typeface="Times New Roman" pitchFamily="18" charset="0"/>
              </a:rPr>
              <a:t>Beaglehole</a:t>
            </a:r>
            <a:r>
              <a:rPr lang="en-US" sz="1800" dirty="0" smtClean="0">
                <a:latin typeface="Times New Roman" pitchFamily="18" charset="0"/>
                <a:cs typeface="Times New Roman" pitchFamily="18" charset="0"/>
              </a:rPr>
              <a:t> R, Tanaka H. Oxford Textbook of Public Health. 4</a:t>
            </a:r>
            <a:r>
              <a:rPr lang="en-US" sz="1800" baseline="30000" dirty="0" smtClean="0">
                <a:latin typeface="Times New Roman" pitchFamily="18" charset="0"/>
                <a:cs typeface="Times New Roman" pitchFamily="18" charset="0"/>
              </a:rPr>
              <a:t>th</a:t>
            </a:r>
            <a:r>
              <a:rPr lang="en-US" sz="1800" dirty="0" smtClean="0">
                <a:latin typeface="Times New Roman" pitchFamily="18" charset="0"/>
                <a:cs typeface="Times New Roman" pitchFamily="18" charset="0"/>
              </a:rPr>
              <a:t> edition. Oxford university press; Newyork:2004. p.343-44.</a:t>
            </a:r>
          </a:p>
          <a:p>
            <a:r>
              <a:rPr lang="en-US" sz="1800" dirty="0" smtClean="0">
                <a:latin typeface="Times New Roman" pitchFamily="18" charset="0"/>
                <a:cs typeface="Times New Roman" pitchFamily="18" charset="0"/>
              </a:rPr>
              <a:t>Last JM, Wallace RB. Public Health and Preventive Medicine. 13</a:t>
            </a:r>
            <a:r>
              <a:rPr lang="en-US" sz="1800" baseline="30000" dirty="0" smtClean="0">
                <a:latin typeface="Times New Roman" pitchFamily="18" charset="0"/>
                <a:cs typeface="Times New Roman" pitchFamily="18" charset="0"/>
              </a:rPr>
              <a:t>th</a:t>
            </a:r>
            <a:r>
              <a:rPr lang="en-US" sz="1800" dirty="0" smtClean="0">
                <a:latin typeface="Times New Roman" pitchFamily="18" charset="0"/>
                <a:cs typeface="Times New Roman" pitchFamily="18" charset="0"/>
              </a:rPr>
              <a:t> edition. </a:t>
            </a:r>
            <a:r>
              <a:rPr lang="en-US" sz="1800" dirty="0" err="1" smtClean="0">
                <a:latin typeface="Times New Roman" pitchFamily="18" charset="0"/>
                <a:cs typeface="Times New Roman" pitchFamily="18" charset="0"/>
              </a:rPr>
              <a:t>Appelton</a:t>
            </a:r>
            <a:r>
              <a:rPr lang="en-US" sz="1800" dirty="0" smtClean="0">
                <a:latin typeface="Times New Roman" pitchFamily="18" charset="0"/>
                <a:cs typeface="Times New Roman" pitchFamily="18" charset="0"/>
              </a:rPr>
              <a:t> &amp; Lange; USA: 1992. p.982-84</a:t>
            </a:r>
          </a:p>
          <a:p>
            <a:r>
              <a:rPr lang="en-US" sz="1800" dirty="0" smtClean="0">
                <a:latin typeface="Times New Roman" pitchFamily="18" charset="0"/>
                <a:cs typeface="Times New Roman" pitchFamily="18" charset="0"/>
              </a:rPr>
              <a:t>Social Security Online . The Official Website of The U.S Social Security Administration [Online]. [cited 2009 Apr 8]; Available from: </a:t>
            </a:r>
            <a:r>
              <a:rPr lang="en-US" sz="1800" u="sng" dirty="0" smtClean="0">
                <a:latin typeface="Times New Roman" pitchFamily="18" charset="0"/>
                <a:cs typeface="Times New Roman" pitchFamily="18" charset="0"/>
              </a:rPr>
              <a:t>URL: http://www.socialsecurity.gov/</a:t>
            </a:r>
          </a:p>
          <a:p>
            <a:r>
              <a:rPr lang="en-US" sz="1800" dirty="0" smtClean="0">
                <a:latin typeface="Times New Roman" pitchFamily="18" charset="0"/>
                <a:cs typeface="Times New Roman" pitchFamily="18" charset="0"/>
              </a:rPr>
              <a:t>International Social Security </a:t>
            </a:r>
            <a:r>
              <a:rPr lang="en-US" sz="1800" dirty="0" err="1" smtClean="0">
                <a:latin typeface="Times New Roman" pitchFamily="18" charset="0"/>
                <a:cs typeface="Times New Roman" pitchFamily="18" charset="0"/>
              </a:rPr>
              <a:t>Administeration</a:t>
            </a:r>
            <a:r>
              <a:rPr lang="en-US" sz="1800" dirty="0" smtClean="0">
                <a:latin typeface="Times New Roman" pitchFamily="18" charset="0"/>
                <a:cs typeface="Times New Roman" pitchFamily="18" charset="0"/>
              </a:rPr>
              <a:t> [Online]. [cited 2009 Apr 9]; Available from: </a:t>
            </a:r>
            <a:r>
              <a:rPr lang="en-US" sz="1800" u="sng" dirty="0" smtClean="0">
                <a:latin typeface="Times New Roman" pitchFamily="18" charset="0"/>
                <a:cs typeface="Times New Roman" pitchFamily="18" charset="0"/>
              </a:rPr>
              <a:t>URL:http://</a:t>
            </a:r>
            <a:r>
              <a:rPr lang="en-US" sz="1800" u="sng" dirty="0" err="1" smtClean="0">
                <a:latin typeface="Times New Roman" pitchFamily="18" charset="0"/>
                <a:cs typeface="Times New Roman" pitchFamily="18" charset="0"/>
              </a:rPr>
              <a:t>www.issa.net</a:t>
            </a:r>
            <a:endParaRPr lang="en-US" sz="1800" u="sng"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International </a:t>
            </a:r>
            <a:r>
              <a:rPr lang="en-US" sz="1800" dirty="0" err="1" smtClean="0">
                <a:latin typeface="Times New Roman" pitchFamily="18" charset="0"/>
                <a:cs typeface="Times New Roman" pitchFamily="18" charset="0"/>
              </a:rPr>
              <a:t>Labour</a:t>
            </a:r>
            <a:r>
              <a:rPr lang="en-US" sz="1800" dirty="0" smtClean="0">
                <a:latin typeface="Times New Roman" pitchFamily="18" charset="0"/>
                <a:cs typeface="Times New Roman" pitchFamily="18" charset="0"/>
              </a:rPr>
              <a:t> Organization [Online]. [cited 2009 Apr 9]; Available from: </a:t>
            </a:r>
            <a:r>
              <a:rPr lang="en-US" sz="1800" u="sng" dirty="0" smtClean="0">
                <a:latin typeface="Times New Roman" pitchFamily="18" charset="0"/>
                <a:cs typeface="Times New Roman" pitchFamily="18" charset="0"/>
              </a:rPr>
              <a:t>URL:http:// www.ilo.org/</a:t>
            </a:r>
          </a:p>
          <a:p>
            <a:r>
              <a:rPr lang="en-US" sz="1800" dirty="0" smtClean="0">
                <a:latin typeface="Times New Roman" pitchFamily="18" charset="0"/>
                <a:cs typeface="Times New Roman" pitchFamily="18" charset="0"/>
              </a:rPr>
              <a:t>Government of India. Ministry of </a:t>
            </a:r>
            <a:r>
              <a:rPr lang="en-US" sz="1800" dirty="0" err="1" smtClean="0">
                <a:latin typeface="Times New Roman" pitchFamily="18" charset="0"/>
                <a:cs typeface="Times New Roman" pitchFamily="18" charset="0"/>
              </a:rPr>
              <a:t>Labour</a:t>
            </a:r>
            <a:r>
              <a:rPr lang="en-US" sz="1800" dirty="0" smtClean="0">
                <a:latin typeface="Times New Roman" pitchFamily="18" charset="0"/>
                <a:cs typeface="Times New Roman" pitchFamily="18" charset="0"/>
              </a:rPr>
              <a:t> [Online]. [cited 2009 Apr 6]; Available from: </a:t>
            </a:r>
            <a:r>
              <a:rPr lang="en-US" sz="1800" u="sng" dirty="0" smtClean="0">
                <a:latin typeface="Times New Roman" pitchFamily="18" charset="0"/>
                <a:cs typeface="Times New Roman" pitchFamily="18" charset="0"/>
              </a:rPr>
              <a:t>URL:http://</a:t>
            </a:r>
            <a:r>
              <a:rPr lang="en-US" sz="1800" u="sng" dirty="0" err="1" smtClean="0">
                <a:latin typeface="Times New Roman" pitchFamily="18" charset="0"/>
                <a:cs typeface="Times New Roman" pitchFamily="18" charset="0"/>
              </a:rPr>
              <a:t>www.labour.nic.in</a:t>
            </a:r>
            <a:endParaRPr lang="en-US" sz="1800" u="sng"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Ministry of Rural Development (GOI) [Online]. [cited 2009 Apr 11]; Available from: </a:t>
            </a:r>
            <a:r>
              <a:rPr lang="en-US" sz="1800" u="sng" dirty="0" smtClean="0">
                <a:latin typeface="Times New Roman" pitchFamily="18" charset="0"/>
                <a:cs typeface="Times New Roman" pitchFamily="18" charset="0"/>
              </a:rPr>
              <a:t>URL:http://</a:t>
            </a:r>
            <a:r>
              <a:rPr lang="en-US" sz="1800" u="sng" dirty="0" err="1" smtClean="0">
                <a:latin typeface="Times New Roman" pitchFamily="18" charset="0"/>
                <a:cs typeface="Times New Roman" pitchFamily="18" charset="0"/>
              </a:rPr>
              <a:t>www.rural.nic.in</a:t>
            </a:r>
            <a:endParaRPr lang="en-US" sz="1800" u="sng"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Microcredit Foundation of India [Online]. [cited 2009 Apr 18]; Available from: </a:t>
            </a:r>
            <a:r>
              <a:rPr lang="en-US" sz="1800" u="sng" dirty="0" smtClean="0">
                <a:latin typeface="Times New Roman" pitchFamily="18" charset="0"/>
                <a:cs typeface="Times New Roman" pitchFamily="18" charset="0"/>
              </a:rPr>
              <a:t>URL:http://</a:t>
            </a:r>
            <a:r>
              <a:rPr lang="en-US" sz="1800" u="sng" dirty="0" err="1" smtClean="0">
                <a:latin typeface="Times New Roman" pitchFamily="18" charset="0"/>
                <a:cs typeface="Times New Roman" pitchFamily="18" charset="0"/>
              </a:rPr>
              <a:t>www.microcreditindia.org</a:t>
            </a:r>
            <a:r>
              <a:rPr lang="en-US" sz="1800" u="sng" dirty="0" smtClean="0">
                <a:latin typeface="Times New Roman" pitchFamily="18" charset="0"/>
                <a:cs typeface="Times New Roman" pitchFamily="18" charset="0"/>
              </a:rPr>
              <a:t> </a:t>
            </a:r>
            <a:endParaRPr lang="en-US" sz="1800" dirty="0" smtClean="0">
              <a:latin typeface="Times New Roman" pitchFamily="18" charset="0"/>
              <a:cs typeface="Times New Roman" pitchFamily="18" charset="0"/>
            </a:endParaRPr>
          </a:p>
          <a:p>
            <a:r>
              <a:rPr lang="en-US" sz="1800" dirty="0" smtClean="0">
                <a:latin typeface="Times New Roman" pitchFamily="18" charset="0"/>
                <a:cs typeface="Times New Roman" pitchFamily="18" charset="0"/>
              </a:rPr>
              <a:t>National Commission for Enterprises in the Unorganized Sector (GOI) [Online]. [cited 2009 Apr 13]; Available from: </a:t>
            </a:r>
            <a:r>
              <a:rPr lang="en-US" sz="1800" u="sng" dirty="0" smtClean="0">
                <a:latin typeface="Times New Roman" pitchFamily="18" charset="0"/>
                <a:cs typeface="Times New Roman" pitchFamily="18" charset="0"/>
              </a:rPr>
              <a:t>URL:http://nceus.gov.in/</a:t>
            </a:r>
          </a:p>
        </p:txBody>
      </p:sp>
    </p:spTree>
  </p:cSld>
  <p:clrMapOvr>
    <a:masterClrMapping/>
  </p:clrMapOvr>
  <p:timing>
    <p:tnLst>
      <p:par>
        <p:cTn id="1" dur="indefinite" restart="never" nodeType="tmRoot"/>
      </p:par>
    </p:tnLst>
  </p:timing>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3200"/>
            <a:ext cx="8229600" cy="990600"/>
          </a:xfrm>
          <a:gradFill>
            <a:gsLst>
              <a:gs pos="0">
                <a:schemeClr val="accent1">
                  <a:tint val="66000"/>
                  <a:satMod val="160000"/>
                </a:schemeClr>
              </a:gs>
              <a:gs pos="50000">
                <a:schemeClr val="accent1">
                  <a:tint val="44500"/>
                  <a:satMod val="160000"/>
                </a:schemeClr>
              </a:gs>
              <a:gs pos="100000">
                <a:schemeClr val="accent1">
                  <a:tint val="23500"/>
                  <a:satMod val="160000"/>
                </a:schemeClr>
              </a:gs>
            </a:gsLst>
            <a:lin ang="5400000" scaled="0"/>
          </a:gradFill>
        </p:spPr>
        <p:txBody>
          <a:bodyPr/>
          <a:lstStyle/>
          <a:p>
            <a:pPr algn="ctr"/>
            <a:r>
              <a:rPr lang="en-US" b="1" dirty="0" smtClean="0">
                <a:latin typeface="Times New Roman" pitchFamily="18" charset="0"/>
                <a:cs typeface="Times New Roman" pitchFamily="18" charset="0"/>
              </a:rPr>
              <a:t>THANK YOU </a:t>
            </a:r>
            <a:endParaRPr lang="en-US" b="1" dirty="0">
              <a:latin typeface="Times New Roman" pitchFamily="18" charset="0"/>
              <a:cs typeface="Times New Roman" pitchFamily="18" charset="0"/>
            </a:endParaRP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290" name="Picture 5" descr="F:\Seminar\rakesh\social security.9.4.sa\20070727001804105.jpg"/>
          <p:cNvPicPr>
            <a:picLocks noChangeAspect="1" noChangeArrowheads="1"/>
          </p:cNvPicPr>
          <p:nvPr/>
        </p:nvPicPr>
        <p:blipFill>
          <a:blip r:embed="rId2"/>
          <a:srcRect/>
          <a:stretch>
            <a:fillRect/>
          </a:stretch>
        </p:blipFill>
        <p:spPr bwMode="auto">
          <a:xfrm>
            <a:off x="6629400" y="2654300"/>
            <a:ext cx="2286000" cy="1993900"/>
          </a:xfrm>
          <a:prstGeom prst="rect">
            <a:avLst/>
          </a:prstGeom>
          <a:noFill/>
          <a:ln w="9525">
            <a:noFill/>
            <a:miter lim="800000"/>
            <a:headEnd/>
            <a:tailEnd/>
          </a:ln>
        </p:spPr>
      </p:pic>
      <p:pic>
        <p:nvPicPr>
          <p:cNvPr id="12291" name="Picture 6" descr="F:\Seminar\rakesh\social security.9.4.sa\social_security_626_article3.jpg"/>
          <p:cNvPicPr>
            <a:picLocks noChangeAspect="1" noChangeArrowheads="1"/>
          </p:cNvPicPr>
          <p:nvPr/>
        </p:nvPicPr>
        <p:blipFill>
          <a:blip r:embed="rId3"/>
          <a:srcRect/>
          <a:stretch>
            <a:fillRect/>
          </a:stretch>
        </p:blipFill>
        <p:spPr bwMode="auto">
          <a:xfrm>
            <a:off x="152400" y="609600"/>
            <a:ext cx="1752600" cy="1828800"/>
          </a:xfrm>
          <a:prstGeom prst="rect">
            <a:avLst/>
          </a:prstGeom>
          <a:noFill/>
          <a:ln w="9525">
            <a:noFill/>
            <a:miter lim="800000"/>
            <a:headEnd/>
            <a:tailEnd/>
          </a:ln>
        </p:spPr>
      </p:pic>
      <p:pic>
        <p:nvPicPr>
          <p:cNvPr id="12292" name="Picture 7" descr="F:\Seminar\rakesh\social security.9.4.sa\photo.jpg"/>
          <p:cNvPicPr>
            <a:picLocks noChangeAspect="1" noChangeArrowheads="1"/>
          </p:cNvPicPr>
          <p:nvPr/>
        </p:nvPicPr>
        <p:blipFill>
          <a:blip r:embed="rId4"/>
          <a:srcRect/>
          <a:stretch>
            <a:fillRect/>
          </a:stretch>
        </p:blipFill>
        <p:spPr bwMode="auto">
          <a:xfrm>
            <a:off x="228600" y="2667000"/>
            <a:ext cx="2514600" cy="1905000"/>
          </a:xfrm>
          <a:prstGeom prst="rect">
            <a:avLst/>
          </a:prstGeom>
          <a:noFill/>
          <a:ln w="9525">
            <a:noFill/>
            <a:miter lim="800000"/>
            <a:headEnd/>
            <a:tailEnd/>
          </a:ln>
        </p:spPr>
      </p:pic>
      <p:pic>
        <p:nvPicPr>
          <p:cNvPr id="12293" name="Picture 8" descr="F:\Seminar\rakesh\social security.9.4.sa\117_1757.jpg"/>
          <p:cNvPicPr>
            <a:picLocks noChangeAspect="1" noChangeArrowheads="1"/>
          </p:cNvPicPr>
          <p:nvPr/>
        </p:nvPicPr>
        <p:blipFill>
          <a:blip r:embed="rId5"/>
          <a:srcRect/>
          <a:stretch>
            <a:fillRect/>
          </a:stretch>
        </p:blipFill>
        <p:spPr bwMode="auto">
          <a:xfrm>
            <a:off x="3429000" y="4953001"/>
            <a:ext cx="2362200" cy="1828800"/>
          </a:xfrm>
          <a:prstGeom prst="rect">
            <a:avLst/>
          </a:prstGeom>
          <a:noFill/>
          <a:ln w="9525">
            <a:noFill/>
            <a:miter lim="800000"/>
            <a:headEnd/>
            <a:tailEnd/>
          </a:ln>
        </p:spPr>
      </p:pic>
      <p:pic>
        <p:nvPicPr>
          <p:cNvPr id="12294" name="Picture 9" descr="F:\Seminar\rakesh\social security.9.4.sa\wwd8.jpg"/>
          <p:cNvPicPr>
            <a:picLocks noChangeAspect="1" noChangeArrowheads="1"/>
          </p:cNvPicPr>
          <p:nvPr/>
        </p:nvPicPr>
        <p:blipFill>
          <a:blip r:embed="rId6"/>
          <a:srcRect/>
          <a:stretch>
            <a:fillRect/>
          </a:stretch>
        </p:blipFill>
        <p:spPr bwMode="auto">
          <a:xfrm>
            <a:off x="6604000" y="425745"/>
            <a:ext cx="2159000" cy="1936455"/>
          </a:xfrm>
          <a:prstGeom prst="rect">
            <a:avLst/>
          </a:prstGeom>
          <a:noFill/>
          <a:ln w="9525">
            <a:noFill/>
            <a:miter lim="800000"/>
            <a:headEnd/>
            <a:tailEnd/>
          </a:ln>
        </p:spPr>
      </p:pic>
      <p:pic>
        <p:nvPicPr>
          <p:cNvPr id="12295" name="Picture 10" descr="F:\Seminar\rakesh\social security.9.4.sa\image001.jpg"/>
          <p:cNvPicPr>
            <a:picLocks noChangeAspect="1" noChangeArrowheads="1"/>
          </p:cNvPicPr>
          <p:nvPr/>
        </p:nvPicPr>
        <p:blipFill>
          <a:blip r:embed="rId7"/>
          <a:srcRect/>
          <a:stretch>
            <a:fillRect/>
          </a:stretch>
        </p:blipFill>
        <p:spPr bwMode="auto">
          <a:xfrm>
            <a:off x="-139700" y="4818063"/>
            <a:ext cx="2197100" cy="1963737"/>
          </a:xfrm>
          <a:prstGeom prst="rect">
            <a:avLst/>
          </a:prstGeom>
          <a:noFill/>
          <a:ln w="9525">
            <a:noFill/>
            <a:miter lim="800000"/>
            <a:headEnd/>
            <a:tailEnd/>
          </a:ln>
        </p:spPr>
      </p:pic>
      <p:pic>
        <p:nvPicPr>
          <p:cNvPr id="12296" name="Picture 11" descr="F:\Seminar\rakesh\social security.9.4.sa\images9.jpg"/>
          <p:cNvPicPr>
            <a:picLocks noChangeAspect="1" noChangeArrowheads="1"/>
          </p:cNvPicPr>
          <p:nvPr/>
        </p:nvPicPr>
        <p:blipFill>
          <a:blip r:embed="rId8"/>
          <a:srcRect/>
          <a:stretch>
            <a:fillRect/>
          </a:stretch>
        </p:blipFill>
        <p:spPr bwMode="auto">
          <a:xfrm>
            <a:off x="6781800" y="4876800"/>
            <a:ext cx="2209800" cy="1905000"/>
          </a:xfrm>
          <a:prstGeom prst="rect">
            <a:avLst/>
          </a:prstGeom>
          <a:noFill/>
          <a:ln w="9525">
            <a:noFill/>
            <a:miter lim="800000"/>
            <a:headEnd/>
            <a:tailEnd/>
          </a:ln>
        </p:spPr>
      </p:pic>
      <p:sp>
        <p:nvSpPr>
          <p:cNvPr id="12297" name="TextBox 9"/>
          <p:cNvSpPr txBox="1">
            <a:spLocks noChangeArrowheads="1"/>
          </p:cNvSpPr>
          <p:nvPr/>
        </p:nvSpPr>
        <p:spPr bwMode="auto">
          <a:xfrm>
            <a:off x="2005013" y="0"/>
            <a:ext cx="4301177" cy="523220"/>
          </a:xfrm>
          <a:prstGeom prst="rect">
            <a:avLst/>
          </a:prstGeom>
          <a:noFill/>
          <a:ln w="9525">
            <a:noFill/>
            <a:miter lim="800000"/>
            <a:headEnd/>
            <a:tailEnd/>
          </a:ln>
        </p:spPr>
        <p:txBody>
          <a:bodyPr wrap="none">
            <a:spAutoFit/>
          </a:bodyPr>
          <a:lstStyle/>
          <a:p>
            <a:r>
              <a:rPr lang="en-US" sz="2800" b="1" dirty="0">
                <a:solidFill>
                  <a:srgbClr val="C00000"/>
                </a:solidFill>
                <a:latin typeface="Times New Roman" pitchFamily="18" charset="0"/>
                <a:cs typeface="Times New Roman" pitchFamily="18" charset="0"/>
              </a:rPr>
              <a:t>Who needs social security?</a:t>
            </a:r>
          </a:p>
        </p:txBody>
      </p:sp>
      <p:sp>
        <p:nvSpPr>
          <p:cNvPr id="12298" name="TextBox 10"/>
          <p:cNvSpPr txBox="1">
            <a:spLocks noChangeArrowheads="1"/>
          </p:cNvSpPr>
          <p:nvPr/>
        </p:nvSpPr>
        <p:spPr bwMode="auto">
          <a:xfrm>
            <a:off x="4073525" y="6411912"/>
            <a:ext cx="1184275" cy="369888"/>
          </a:xfrm>
          <a:prstGeom prst="rect">
            <a:avLst/>
          </a:prstGeom>
          <a:solidFill>
            <a:srgbClr val="FAFCB2"/>
          </a:solidFill>
          <a:ln w="9525">
            <a:noFill/>
            <a:miter lim="800000"/>
            <a:headEnd/>
            <a:tailEnd/>
          </a:ln>
        </p:spPr>
        <p:txBody>
          <a:bodyPr wrap="none">
            <a:spAutoFit/>
          </a:bodyPr>
          <a:lstStyle/>
          <a:p>
            <a:r>
              <a:rPr lang="en-US" b="1" dirty="0"/>
              <a:t>Sickness</a:t>
            </a:r>
          </a:p>
        </p:txBody>
      </p:sp>
      <p:sp>
        <p:nvSpPr>
          <p:cNvPr id="12299" name="TextBox 11"/>
          <p:cNvSpPr txBox="1">
            <a:spLocks noChangeArrowheads="1"/>
          </p:cNvSpPr>
          <p:nvPr/>
        </p:nvSpPr>
        <p:spPr bwMode="auto">
          <a:xfrm>
            <a:off x="6829802" y="6564868"/>
            <a:ext cx="2326278" cy="369332"/>
          </a:xfrm>
          <a:prstGeom prst="rect">
            <a:avLst/>
          </a:prstGeom>
          <a:solidFill>
            <a:srgbClr val="FAFCB2"/>
          </a:solidFill>
          <a:ln w="9525">
            <a:noFill/>
            <a:miter lim="800000"/>
            <a:headEnd/>
            <a:tailEnd/>
          </a:ln>
        </p:spPr>
        <p:txBody>
          <a:bodyPr wrap="none">
            <a:spAutoFit/>
          </a:bodyPr>
          <a:lstStyle/>
          <a:p>
            <a:r>
              <a:rPr lang="en-US" b="1" dirty="0" smtClean="0"/>
              <a:t>Employment Injury </a:t>
            </a:r>
            <a:endParaRPr lang="en-US" b="1" dirty="0"/>
          </a:p>
        </p:txBody>
      </p:sp>
      <p:sp>
        <p:nvSpPr>
          <p:cNvPr id="12300" name="TextBox 12"/>
          <p:cNvSpPr txBox="1">
            <a:spLocks noChangeArrowheads="1"/>
          </p:cNvSpPr>
          <p:nvPr/>
        </p:nvSpPr>
        <p:spPr bwMode="auto">
          <a:xfrm>
            <a:off x="6911211" y="4078069"/>
            <a:ext cx="1851789" cy="646331"/>
          </a:xfrm>
          <a:prstGeom prst="rect">
            <a:avLst/>
          </a:prstGeom>
          <a:solidFill>
            <a:srgbClr val="FAFCB2"/>
          </a:solidFill>
          <a:ln w="9525">
            <a:noFill/>
            <a:miter lim="800000"/>
            <a:headEnd/>
            <a:tailEnd/>
          </a:ln>
        </p:spPr>
        <p:txBody>
          <a:bodyPr wrap="none">
            <a:spAutoFit/>
          </a:bodyPr>
          <a:lstStyle/>
          <a:p>
            <a:r>
              <a:rPr lang="en-US" b="1" dirty="0"/>
              <a:t>Informal </a:t>
            </a:r>
            <a:r>
              <a:rPr lang="en-US" b="1" dirty="0" smtClean="0"/>
              <a:t>sector</a:t>
            </a:r>
          </a:p>
          <a:p>
            <a:pPr algn="ctr"/>
            <a:r>
              <a:rPr lang="en-US" b="1" dirty="0" smtClean="0"/>
              <a:t> </a:t>
            </a:r>
            <a:r>
              <a:rPr lang="en-US" b="1" dirty="0"/>
              <a:t>workers</a:t>
            </a:r>
          </a:p>
        </p:txBody>
      </p:sp>
      <p:sp>
        <p:nvSpPr>
          <p:cNvPr id="12301" name="TextBox 13"/>
          <p:cNvSpPr txBox="1">
            <a:spLocks noChangeArrowheads="1"/>
          </p:cNvSpPr>
          <p:nvPr/>
        </p:nvSpPr>
        <p:spPr bwMode="auto">
          <a:xfrm>
            <a:off x="465389" y="2006310"/>
            <a:ext cx="1060450" cy="368300"/>
          </a:xfrm>
          <a:prstGeom prst="rect">
            <a:avLst/>
          </a:prstGeom>
          <a:solidFill>
            <a:srgbClr val="FAFCB2"/>
          </a:solidFill>
          <a:ln w="9525">
            <a:noFill/>
            <a:miter lim="800000"/>
            <a:headEnd/>
            <a:tailEnd/>
          </a:ln>
        </p:spPr>
        <p:txBody>
          <a:bodyPr wrap="none">
            <a:spAutoFit/>
          </a:bodyPr>
          <a:lstStyle/>
          <a:p>
            <a:r>
              <a:rPr lang="en-US" b="1" dirty="0"/>
              <a:t>Old Age</a:t>
            </a:r>
          </a:p>
        </p:txBody>
      </p:sp>
      <p:sp>
        <p:nvSpPr>
          <p:cNvPr id="12302" name="TextBox 14"/>
          <p:cNvSpPr txBox="1">
            <a:spLocks noChangeArrowheads="1"/>
          </p:cNvSpPr>
          <p:nvPr/>
        </p:nvSpPr>
        <p:spPr bwMode="auto">
          <a:xfrm>
            <a:off x="312737" y="6411912"/>
            <a:ext cx="1211263" cy="369888"/>
          </a:xfrm>
          <a:prstGeom prst="rect">
            <a:avLst/>
          </a:prstGeom>
          <a:solidFill>
            <a:srgbClr val="FAFCB2"/>
          </a:solidFill>
          <a:ln w="9525">
            <a:noFill/>
            <a:miter lim="800000"/>
            <a:headEnd/>
            <a:tailEnd/>
          </a:ln>
        </p:spPr>
        <p:txBody>
          <a:bodyPr wrap="none">
            <a:spAutoFit/>
          </a:bodyPr>
          <a:lstStyle/>
          <a:p>
            <a:pPr algn="ctr"/>
            <a:r>
              <a:rPr lang="en-US" b="1" dirty="0"/>
              <a:t>Maternity</a:t>
            </a:r>
          </a:p>
        </p:txBody>
      </p:sp>
      <p:sp>
        <p:nvSpPr>
          <p:cNvPr id="12303" name="TextBox 15"/>
          <p:cNvSpPr txBox="1">
            <a:spLocks noChangeArrowheads="1"/>
          </p:cNvSpPr>
          <p:nvPr/>
        </p:nvSpPr>
        <p:spPr bwMode="auto">
          <a:xfrm>
            <a:off x="685800" y="4191000"/>
            <a:ext cx="1570037" cy="369888"/>
          </a:xfrm>
          <a:prstGeom prst="rect">
            <a:avLst/>
          </a:prstGeom>
          <a:solidFill>
            <a:srgbClr val="FAFCB2"/>
          </a:solidFill>
          <a:ln w="9525">
            <a:noFill/>
            <a:miter lim="800000"/>
            <a:headEnd/>
            <a:tailEnd/>
          </a:ln>
        </p:spPr>
        <p:txBody>
          <a:bodyPr wrap="none">
            <a:spAutoFit/>
          </a:bodyPr>
          <a:lstStyle/>
          <a:p>
            <a:pPr algn="ctr"/>
            <a:r>
              <a:rPr lang="en-US" b="1" dirty="0"/>
              <a:t>Unemployed</a:t>
            </a:r>
          </a:p>
        </p:txBody>
      </p:sp>
      <p:sp>
        <p:nvSpPr>
          <p:cNvPr id="12304" name="TextBox 16"/>
          <p:cNvSpPr txBox="1">
            <a:spLocks noChangeArrowheads="1"/>
          </p:cNvSpPr>
          <p:nvPr/>
        </p:nvSpPr>
        <p:spPr bwMode="auto">
          <a:xfrm>
            <a:off x="7083425" y="2057400"/>
            <a:ext cx="1146175" cy="369888"/>
          </a:xfrm>
          <a:prstGeom prst="rect">
            <a:avLst/>
          </a:prstGeom>
          <a:solidFill>
            <a:srgbClr val="FAFCB2"/>
          </a:solidFill>
          <a:ln w="9525">
            <a:noFill/>
            <a:miter lim="800000"/>
            <a:headEnd/>
            <a:tailEnd/>
          </a:ln>
        </p:spPr>
        <p:txBody>
          <a:bodyPr wrap="none">
            <a:spAutoFit/>
          </a:bodyPr>
          <a:lstStyle/>
          <a:p>
            <a:pPr algn="ctr"/>
            <a:r>
              <a:rPr lang="en-US" b="1" dirty="0" err="1"/>
              <a:t>Disablity</a:t>
            </a:r>
            <a:endParaRPr lang="en-US" b="1" dirty="0"/>
          </a:p>
        </p:txBody>
      </p:sp>
      <p:pic>
        <p:nvPicPr>
          <p:cNvPr id="12305" name="Picture 19" descr="See full size image">
            <a:hlinkClick r:id="rId9"/>
          </p:cNvPr>
          <p:cNvPicPr>
            <a:picLocks noChangeAspect="1" noChangeArrowheads="1"/>
          </p:cNvPicPr>
          <p:nvPr/>
        </p:nvPicPr>
        <p:blipFill>
          <a:blip r:embed="rId10"/>
          <a:srcRect/>
          <a:stretch>
            <a:fillRect/>
          </a:stretch>
        </p:blipFill>
        <p:spPr bwMode="auto">
          <a:xfrm>
            <a:off x="3124200" y="533400"/>
            <a:ext cx="2057400" cy="1600200"/>
          </a:xfrm>
          <a:prstGeom prst="rect">
            <a:avLst/>
          </a:prstGeom>
          <a:noFill/>
          <a:ln w="9525">
            <a:noFill/>
            <a:miter lim="800000"/>
            <a:headEnd/>
            <a:tailEnd/>
          </a:ln>
        </p:spPr>
      </p:pic>
      <p:pic>
        <p:nvPicPr>
          <p:cNvPr id="12306" name="Picture 21" descr="http://tbn0.google.com/images?q=tbn:aoCwp7UYDmxgUM:http://www.indiadaily.org/images/india-workers22_26.jpg">
            <a:hlinkClick r:id="rId11"/>
          </p:cNvPr>
          <p:cNvPicPr>
            <a:picLocks noChangeAspect="1" noChangeArrowheads="1"/>
          </p:cNvPicPr>
          <p:nvPr/>
        </p:nvPicPr>
        <p:blipFill>
          <a:blip r:embed="rId12"/>
          <a:srcRect/>
          <a:stretch>
            <a:fillRect/>
          </a:stretch>
        </p:blipFill>
        <p:spPr bwMode="auto">
          <a:xfrm>
            <a:off x="3521075" y="2620963"/>
            <a:ext cx="1965325" cy="1874837"/>
          </a:xfrm>
          <a:prstGeom prst="rect">
            <a:avLst/>
          </a:prstGeom>
          <a:noFill/>
          <a:ln w="9525">
            <a:noFill/>
            <a:miter lim="800000"/>
            <a:headEnd/>
            <a:tailEnd/>
          </a:ln>
        </p:spPr>
      </p:pic>
      <p:sp>
        <p:nvSpPr>
          <p:cNvPr id="12307" name="TextBox 17"/>
          <p:cNvSpPr txBox="1">
            <a:spLocks noChangeArrowheads="1"/>
          </p:cNvSpPr>
          <p:nvPr/>
        </p:nvSpPr>
        <p:spPr bwMode="auto">
          <a:xfrm>
            <a:off x="3411538" y="1841500"/>
            <a:ext cx="1312862" cy="368300"/>
          </a:xfrm>
          <a:prstGeom prst="rect">
            <a:avLst/>
          </a:prstGeom>
          <a:solidFill>
            <a:srgbClr val="FAFCB2"/>
          </a:solidFill>
          <a:ln w="9525">
            <a:noFill/>
            <a:miter lim="800000"/>
            <a:headEnd/>
            <a:tailEnd/>
          </a:ln>
        </p:spPr>
        <p:txBody>
          <a:bodyPr wrap="none">
            <a:spAutoFit/>
          </a:bodyPr>
          <a:lstStyle/>
          <a:p>
            <a:r>
              <a:rPr lang="en-US" b="1" dirty="0"/>
              <a:t>Survivors </a:t>
            </a:r>
          </a:p>
        </p:txBody>
      </p:sp>
      <p:sp>
        <p:nvSpPr>
          <p:cNvPr id="12308" name="TextBox 14"/>
          <p:cNvSpPr txBox="1">
            <a:spLocks noChangeArrowheads="1"/>
          </p:cNvSpPr>
          <p:nvPr/>
        </p:nvSpPr>
        <p:spPr bwMode="auto">
          <a:xfrm>
            <a:off x="3429000" y="4114800"/>
            <a:ext cx="2209800" cy="646331"/>
          </a:xfrm>
          <a:prstGeom prst="rect">
            <a:avLst/>
          </a:prstGeom>
          <a:solidFill>
            <a:srgbClr val="FAFCB2"/>
          </a:solidFill>
          <a:ln w="9525">
            <a:noFill/>
            <a:miter lim="800000"/>
            <a:headEnd/>
            <a:tailEnd/>
          </a:ln>
        </p:spPr>
        <p:txBody>
          <a:bodyPr wrap="square">
            <a:spAutoFit/>
          </a:bodyPr>
          <a:lstStyle/>
          <a:p>
            <a:pPr algn="ctr"/>
            <a:r>
              <a:rPr lang="en-US" b="1" dirty="0"/>
              <a:t>Formal sector worker</a:t>
            </a:r>
          </a:p>
        </p:txBody>
      </p:sp>
      <p:sp>
        <p:nvSpPr>
          <p:cNvPr id="21" name="Rounded Rectangle 20"/>
          <p:cNvSpPr/>
          <p:nvPr/>
        </p:nvSpPr>
        <p:spPr>
          <a:xfrm>
            <a:off x="685800" y="1752600"/>
            <a:ext cx="6781800" cy="2362200"/>
          </a:xfrm>
          <a:prstGeom prst="roundRect">
            <a:avLst/>
          </a:prstGeom>
          <a:solidFill>
            <a:srgbClr val="FAFCB2"/>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en-US" sz="3200" b="1" u="sng" dirty="0" smtClean="0">
                <a:solidFill>
                  <a:schemeClr val="tx1"/>
                </a:solidFill>
                <a:latin typeface="Times New Roman" pitchFamily="18" charset="0"/>
                <a:cs typeface="Times New Roman" pitchFamily="18" charset="0"/>
              </a:rPr>
              <a:t>Others special </a:t>
            </a:r>
            <a:r>
              <a:rPr lang="en-US" sz="3200" b="1" u="sng" dirty="0" err="1" smtClean="0">
                <a:solidFill>
                  <a:schemeClr val="tx1"/>
                </a:solidFill>
                <a:latin typeface="Times New Roman" pitchFamily="18" charset="0"/>
                <a:cs typeface="Times New Roman" pitchFamily="18" charset="0"/>
              </a:rPr>
              <a:t>goups</a:t>
            </a:r>
            <a:endParaRPr lang="en-US" sz="3200" b="1" u="sng" dirty="0" smtClean="0">
              <a:solidFill>
                <a:schemeClr val="tx1"/>
              </a:solidFill>
              <a:latin typeface="Times New Roman" pitchFamily="18" charset="0"/>
              <a:cs typeface="Times New Roman" pitchFamily="18" charset="0"/>
            </a:endParaRPr>
          </a:p>
          <a:p>
            <a:pPr algn="ctr"/>
            <a:r>
              <a:rPr lang="en-US" sz="3200" b="1" dirty="0" smtClean="0">
                <a:solidFill>
                  <a:schemeClr val="tx1"/>
                </a:solidFill>
                <a:latin typeface="Times New Roman" pitchFamily="18" charset="0"/>
                <a:cs typeface="Times New Roman" pitchFamily="18" charset="0"/>
              </a:rPr>
              <a:t>Minorities, </a:t>
            </a:r>
          </a:p>
          <a:p>
            <a:pPr algn="ctr"/>
            <a:r>
              <a:rPr lang="en-US" sz="3200" b="1" dirty="0" smtClean="0">
                <a:solidFill>
                  <a:schemeClr val="tx1"/>
                </a:solidFill>
                <a:latin typeface="Times New Roman" pitchFamily="18" charset="0"/>
                <a:cs typeface="Times New Roman" pitchFamily="18" charset="0"/>
              </a:rPr>
              <a:t>Schedule Caste &amp; Tribes</a:t>
            </a:r>
          </a:p>
          <a:p>
            <a:pPr algn="ctr"/>
            <a:r>
              <a:rPr lang="en-US" sz="3200" b="1" dirty="0" smtClean="0">
                <a:solidFill>
                  <a:schemeClr val="tx1"/>
                </a:solidFill>
                <a:latin typeface="Times New Roman" pitchFamily="18" charset="0"/>
                <a:cs typeface="Times New Roman" pitchFamily="18" charset="0"/>
              </a:rPr>
              <a:t>Women &amp; Children</a:t>
            </a:r>
            <a:endParaRPr lang="en-US" sz="3200" b="1" dirty="0">
              <a:solidFill>
                <a:schemeClr val="tx1"/>
              </a:solidFill>
              <a:latin typeface="Times New Roman" pitchFamily="18" charset="0"/>
              <a:cs typeface="Times New Roman" pitchFamily="18" charset="0"/>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12291"/>
                                        </p:tgtEl>
                                        <p:attrNameLst>
                                          <p:attrName>style.visibility</p:attrName>
                                        </p:attrNameLst>
                                      </p:cBhvr>
                                      <p:to>
                                        <p:strVal val="visible"/>
                                      </p:to>
                                    </p:set>
                                    <p:anim calcmode="lin" valueType="num">
                                      <p:cBhvr additive="base">
                                        <p:cTn id="7" dur="500" fill="hold"/>
                                        <p:tgtEl>
                                          <p:spTgt spid="12291"/>
                                        </p:tgtEl>
                                        <p:attrNameLst>
                                          <p:attrName>ppt_x</p:attrName>
                                        </p:attrNameLst>
                                      </p:cBhvr>
                                      <p:tavLst>
                                        <p:tav tm="0">
                                          <p:val>
                                            <p:strVal val="#ppt_x"/>
                                          </p:val>
                                        </p:tav>
                                        <p:tav tm="100000">
                                          <p:val>
                                            <p:strVal val="#ppt_x"/>
                                          </p:val>
                                        </p:tav>
                                      </p:tavLst>
                                    </p:anim>
                                    <p:anim calcmode="lin" valueType="num">
                                      <p:cBhvr additive="base">
                                        <p:cTn id="8" dur="500" fill="hold"/>
                                        <p:tgtEl>
                                          <p:spTgt spid="12291"/>
                                        </p:tgtEl>
                                        <p:attrNameLst>
                                          <p:attrName>ppt_y</p:attrName>
                                        </p:attrNameLst>
                                      </p:cBhvr>
                                      <p:tavLst>
                                        <p:tav tm="0">
                                          <p:val>
                                            <p:strVal val="1+#ppt_h/2"/>
                                          </p:val>
                                        </p:tav>
                                        <p:tav tm="100000">
                                          <p:val>
                                            <p:strVal val="#ppt_y"/>
                                          </p:val>
                                        </p:tav>
                                      </p:tavLst>
                                    </p:anim>
                                  </p:childTnLst>
                                </p:cTn>
                              </p:par>
                              <p:par>
                                <p:cTn id="9" presetID="2" presetClass="entr" presetSubtype="4" fill="hold" grpId="0" nodeType="withEffect">
                                  <p:stCondLst>
                                    <p:cond delay="0"/>
                                  </p:stCondLst>
                                  <p:childTnLst>
                                    <p:set>
                                      <p:cBhvr>
                                        <p:cTn id="10" dur="1" fill="hold">
                                          <p:stCondLst>
                                            <p:cond delay="0"/>
                                          </p:stCondLst>
                                        </p:cTn>
                                        <p:tgtEl>
                                          <p:spTgt spid="12301"/>
                                        </p:tgtEl>
                                        <p:attrNameLst>
                                          <p:attrName>style.visibility</p:attrName>
                                        </p:attrNameLst>
                                      </p:cBhvr>
                                      <p:to>
                                        <p:strVal val="visible"/>
                                      </p:to>
                                    </p:set>
                                    <p:anim calcmode="lin" valueType="num">
                                      <p:cBhvr additive="base">
                                        <p:cTn id="11" dur="500" fill="hold"/>
                                        <p:tgtEl>
                                          <p:spTgt spid="12301"/>
                                        </p:tgtEl>
                                        <p:attrNameLst>
                                          <p:attrName>ppt_x</p:attrName>
                                        </p:attrNameLst>
                                      </p:cBhvr>
                                      <p:tavLst>
                                        <p:tav tm="0">
                                          <p:val>
                                            <p:strVal val="#ppt_x"/>
                                          </p:val>
                                        </p:tav>
                                        <p:tav tm="100000">
                                          <p:val>
                                            <p:strVal val="#ppt_x"/>
                                          </p:val>
                                        </p:tav>
                                      </p:tavLst>
                                    </p:anim>
                                    <p:anim calcmode="lin" valueType="num">
                                      <p:cBhvr additive="base">
                                        <p:cTn id="12" dur="500" fill="hold"/>
                                        <p:tgtEl>
                                          <p:spTgt spid="12301"/>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12305"/>
                                        </p:tgtEl>
                                        <p:attrNameLst>
                                          <p:attrName>style.visibility</p:attrName>
                                        </p:attrNameLst>
                                      </p:cBhvr>
                                      <p:to>
                                        <p:strVal val="visible"/>
                                      </p:to>
                                    </p:set>
                                    <p:anim calcmode="lin" valueType="num">
                                      <p:cBhvr additive="base">
                                        <p:cTn id="15" dur="500" fill="hold"/>
                                        <p:tgtEl>
                                          <p:spTgt spid="12305"/>
                                        </p:tgtEl>
                                        <p:attrNameLst>
                                          <p:attrName>ppt_x</p:attrName>
                                        </p:attrNameLst>
                                      </p:cBhvr>
                                      <p:tavLst>
                                        <p:tav tm="0">
                                          <p:val>
                                            <p:strVal val="#ppt_x"/>
                                          </p:val>
                                        </p:tav>
                                        <p:tav tm="100000">
                                          <p:val>
                                            <p:strVal val="#ppt_x"/>
                                          </p:val>
                                        </p:tav>
                                      </p:tavLst>
                                    </p:anim>
                                    <p:anim calcmode="lin" valueType="num">
                                      <p:cBhvr additive="base">
                                        <p:cTn id="16" dur="500" fill="hold"/>
                                        <p:tgtEl>
                                          <p:spTgt spid="12305"/>
                                        </p:tgtEl>
                                        <p:attrNameLst>
                                          <p:attrName>ppt_y</p:attrName>
                                        </p:attrNameLst>
                                      </p:cBhvr>
                                      <p:tavLst>
                                        <p:tav tm="0">
                                          <p:val>
                                            <p:strVal val="1+#ppt_h/2"/>
                                          </p:val>
                                        </p:tav>
                                        <p:tav tm="100000">
                                          <p:val>
                                            <p:strVal val="#ppt_y"/>
                                          </p:val>
                                        </p:tav>
                                      </p:tavLst>
                                    </p:anim>
                                  </p:childTnLst>
                                </p:cTn>
                              </p:par>
                              <p:par>
                                <p:cTn id="17" presetID="2" presetClass="entr" presetSubtype="4" fill="hold" grpId="0" nodeType="withEffect">
                                  <p:stCondLst>
                                    <p:cond delay="0"/>
                                  </p:stCondLst>
                                  <p:childTnLst>
                                    <p:set>
                                      <p:cBhvr>
                                        <p:cTn id="18" dur="1" fill="hold">
                                          <p:stCondLst>
                                            <p:cond delay="0"/>
                                          </p:stCondLst>
                                        </p:cTn>
                                        <p:tgtEl>
                                          <p:spTgt spid="12307"/>
                                        </p:tgtEl>
                                        <p:attrNameLst>
                                          <p:attrName>style.visibility</p:attrName>
                                        </p:attrNameLst>
                                      </p:cBhvr>
                                      <p:to>
                                        <p:strVal val="visible"/>
                                      </p:to>
                                    </p:set>
                                    <p:anim calcmode="lin" valueType="num">
                                      <p:cBhvr additive="base">
                                        <p:cTn id="19" dur="500" fill="hold"/>
                                        <p:tgtEl>
                                          <p:spTgt spid="12307"/>
                                        </p:tgtEl>
                                        <p:attrNameLst>
                                          <p:attrName>ppt_x</p:attrName>
                                        </p:attrNameLst>
                                      </p:cBhvr>
                                      <p:tavLst>
                                        <p:tav tm="0">
                                          <p:val>
                                            <p:strVal val="#ppt_x"/>
                                          </p:val>
                                        </p:tav>
                                        <p:tav tm="100000">
                                          <p:val>
                                            <p:strVal val="#ppt_x"/>
                                          </p:val>
                                        </p:tav>
                                      </p:tavLst>
                                    </p:anim>
                                    <p:anim calcmode="lin" valueType="num">
                                      <p:cBhvr additive="base">
                                        <p:cTn id="20" dur="500" fill="hold"/>
                                        <p:tgtEl>
                                          <p:spTgt spid="12307"/>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12294"/>
                                        </p:tgtEl>
                                        <p:attrNameLst>
                                          <p:attrName>style.visibility</p:attrName>
                                        </p:attrNameLst>
                                      </p:cBhvr>
                                      <p:to>
                                        <p:strVal val="visible"/>
                                      </p:to>
                                    </p:set>
                                    <p:anim calcmode="lin" valueType="num">
                                      <p:cBhvr additive="base">
                                        <p:cTn id="23" dur="500" fill="hold"/>
                                        <p:tgtEl>
                                          <p:spTgt spid="12294"/>
                                        </p:tgtEl>
                                        <p:attrNameLst>
                                          <p:attrName>ppt_x</p:attrName>
                                        </p:attrNameLst>
                                      </p:cBhvr>
                                      <p:tavLst>
                                        <p:tav tm="0">
                                          <p:val>
                                            <p:strVal val="#ppt_x"/>
                                          </p:val>
                                        </p:tav>
                                        <p:tav tm="100000">
                                          <p:val>
                                            <p:strVal val="#ppt_x"/>
                                          </p:val>
                                        </p:tav>
                                      </p:tavLst>
                                    </p:anim>
                                    <p:anim calcmode="lin" valueType="num">
                                      <p:cBhvr additive="base">
                                        <p:cTn id="24" dur="500" fill="hold"/>
                                        <p:tgtEl>
                                          <p:spTgt spid="12294"/>
                                        </p:tgtEl>
                                        <p:attrNameLst>
                                          <p:attrName>ppt_y</p:attrName>
                                        </p:attrNameLst>
                                      </p:cBhvr>
                                      <p:tavLst>
                                        <p:tav tm="0">
                                          <p:val>
                                            <p:strVal val="1+#ppt_h/2"/>
                                          </p:val>
                                        </p:tav>
                                        <p:tav tm="100000">
                                          <p:val>
                                            <p:strVal val="#ppt_y"/>
                                          </p:val>
                                        </p:tav>
                                      </p:tavLst>
                                    </p:anim>
                                  </p:childTnLst>
                                </p:cTn>
                              </p:par>
                              <p:par>
                                <p:cTn id="25" presetID="2" presetClass="entr" presetSubtype="4" fill="hold" grpId="0" nodeType="withEffect">
                                  <p:stCondLst>
                                    <p:cond delay="0"/>
                                  </p:stCondLst>
                                  <p:childTnLst>
                                    <p:set>
                                      <p:cBhvr>
                                        <p:cTn id="26" dur="1" fill="hold">
                                          <p:stCondLst>
                                            <p:cond delay="0"/>
                                          </p:stCondLst>
                                        </p:cTn>
                                        <p:tgtEl>
                                          <p:spTgt spid="12304"/>
                                        </p:tgtEl>
                                        <p:attrNameLst>
                                          <p:attrName>style.visibility</p:attrName>
                                        </p:attrNameLst>
                                      </p:cBhvr>
                                      <p:to>
                                        <p:strVal val="visible"/>
                                      </p:to>
                                    </p:set>
                                    <p:anim calcmode="lin" valueType="num">
                                      <p:cBhvr additive="base">
                                        <p:cTn id="27" dur="500" fill="hold"/>
                                        <p:tgtEl>
                                          <p:spTgt spid="12304"/>
                                        </p:tgtEl>
                                        <p:attrNameLst>
                                          <p:attrName>ppt_x</p:attrName>
                                        </p:attrNameLst>
                                      </p:cBhvr>
                                      <p:tavLst>
                                        <p:tav tm="0">
                                          <p:val>
                                            <p:strVal val="#ppt_x"/>
                                          </p:val>
                                        </p:tav>
                                        <p:tav tm="100000">
                                          <p:val>
                                            <p:strVal val="#ppt_x"/>
                                          </p:val>
                                        </p:tav>
                                      </p:tavLst>
                                    </p:anim>
                                    <p:anim calcmode="lin" valueType="num">
                                      <p:cBhvr additive="base">
                                        <p:cTn id="28" dur="500" fill="hold"/>
                                        <p:tgtEl>
                                          <p:spTgt spid="12304"/>
                                        </p:tgtEl>
                                        <p:attrNameLst>
                                          <p:attrName>ppt_y</p:attrName>
                                        </p:attrNameLst>
                                      </p:cBhvr>
                                      <p:tavLst>
                                        <p:tav tm="0">
                                          <p:val>
                                            <p:strVal val="1+#ppt_h/2"/>
                                          </p:val>
                                        </p:tav>
                                        <p:tav tm="100000">
                                          <p:val>
                                            <p:strVal val="#ppt_y"/>
                                          </p:val>
                                        </p:tav>
                                      </p:tavLst>
                                    </p:anim>
                                  </p:childTnLst>
                                </p:cTn>
                              </p:par>
                            </p:childTnLst>
                          </p:cTn>
                        </p:par>
                      </p:childTnLst>
                    </p:cTn>
                  </p:par>
                  <p:par>
                    <p:cTn id="29" fill="hold">
                      <p:stCondLst>
                        <p:cond delay="indefinite"/>
                      </p:stCondLst>
                      <p:childTnLst>
                        <p:par>
                          <p:cTn id="30" fill="hold">
                            <p:stCondLst>
                              <p:cond delay="0"/>
                            </p:stCondLst>
                            <p:childTnLst>
                              <p:par>
                                <p:cTn id="31" presetID="2" presetClass="entr" presetSubtype="4" fill="hold" nodeType="clickEffect">
                                  <p:stCondLst>
                                    <p:cond delay="0"/>
                                  </p:stCondLst>
                                  <p:childTnLst>
                                    <p:set>
                                      <p:cBhvr>
                                        <p:cTn id="32" dur="1" fill="hold">
                                          <p:stCondLst>
                                            <p:cond delay="0"/>
                                          </p:stCondLst>
                                        </p:cTn>
                                        <p:tgtEl>
                                          <p:spTgt spid="12306"/>
                                        </p:tgtEl>
                                        <p:attrNameLst>
                                          <p:attrName>style.visibility</p:attrName>
                                        </p:attrNameLst>
                                      </p:cBhvr>
                                      <p:to>
                                        <p:strVal val="visible"/>
                                      </p:to>
                                    </p:set>
                                    <p:anim calcmode="lin" valueType="num">
                                      <p:cBhvr additive="base">
                                        <p:cTn id="33" dur="500" fill="hold"/>
                                        <p:tgtEl>
                                          <p:spTgt spid="12306"/>
                                        </p:tgtEl>
                                        <p:attrNameLst>
                                          <p:attrName>ppt_x</p:attrName>
                                        </p:attrNameLst>
                                      </p:cBhvr>
                                      <p:tavLst>
                                        <p:tav tm="0">
                                          <p:val>
                                            <p:strVal val="#ppt_x"/>
                                          </p:val>
                                        </p:tav>
                                        <p:tav tm="100000">
                                          <p:val>
                                            <p:strVal val="#ppt_x"/>
                                          </p:val>
                                        </p:tav>
                                      </p:tavLst>
                                    </p:anim>
                                    <p:anim calcmode="lin" valueType="num">
                                      <p:cBhvr additive="base">
                                        <p:cTn id="34" dur="500" fill="hold"/>
                                        <p:tgtEl>
                                          <p:spTgt spid="12306"/>
                                        </p:tgtEl>
                                        <p:attrNameLst>
                                          <p:attrName>ppt_y</p:attrName>
                                        </p:attrNameLst>
                                      </p:cBhvr>
                                      <p:tavLst>
                                        <p:tav tm="0">
                                          <p:val>
                                            <p:strVal val="1+#ppt_h/2"/>
                                          </p:val>
                                        </p:tav>
                                        <p:tav tm="100000">
                                          <p:val>
                                            <p:strVal val="#ppt_y"/>
                                          </p:val>
                                        </p:tav>
                                      </p:tavLst>
                                    </p:anim>
                                  </p:childTnLst>
                                </p:cTn>
                              </p:par>
                              <p:par>
                                <p:cTn id="35" presetID="2" presetClass="entr" presetSubtype="4" fill="hold" grpId="0" nodeType="withEffect">
                                  <p:stCondLst>
                                    <p:cond delay="0"/>
                                  </p:stCondLst>
                                  <p:childTnLst>
                                    <p:set>
                                      <p:cBhvr>
                                        <p:cTn id="36" dur="1" fill="hold">
                                          <p:stCondLst>
                                            <p:cond delay="0"/>
                                          </p:stCondLst>
                                        </p:cTn>
                                        <p:tgtEl>
                                          <p:spTgt spid="12308"/>
                                        </p:tgtEl>
                                        <p:attrNameLst>
                                          <p:attrName>style.visibility</p:attrName>
                                        </p:attrNameLst>
                                      </p:cBhvr>
                                      <p:to>
                                        <p:strVal val="visible"/>
                                      </p:to>
                                    </p:set>
                                    <p:anim calcmode="lin" valueType="num">
                                      <p:cBhvr additive="base">
                                        <p:cTn id="37" dur="500" fill="hold"/>
                                        <p:tgtEl>
                                          <p:spTgt spid="12308"/>
                                        </p:tgtEl>
                                        <p:attrNameLst>
                                          <p:attrName>ppt_x</p:attrName>
                                        </p:attrNameLst>
                                      </p:cBhvr>
                                      <p:tavLst>
                                        <p:tav tm="0">
                                          <p:val>
                                            <p:strVal val="#ppt_x"/>
                                          </p:val>
                                        </p:tav>
                                        <p:tav tm="100000">
                                          <p:val>
                                            <p:strVal val="#ppt_x"/>
                                          </p:val>
                                        </p:tav>
                                      </p:tavLst>
                                    </p:anim>
                                    <p:anim calcmode="lin" valueType="num">
                                      <p:cBhvr additive="base">
                                        <p:cTn id="38" dur="500" fill="hold"/>
                                        <p:tgtEl>
                                          <p:spTgt spid="12308"/>
                                        </p:tgtEl>
                                        <p:attrNameLst>
                                          <p:attrName>ppt_y</p:attrName>
                                        </p:attrNameLst>
                                      </p:cBhvr>
                                      <p:tavLst>
                                        <p:tav tm="0">
                                          <p:val>
                                            <p:strVal val="1+#ppt_h/2"/>
                                          </p:val>
                                        </p:tav>
                                        <p:tav tm="100000">
                                          <p:val>
                                            <p:strVal val="#ppt_y"/>
                                          </p:val>
                                        </p:tav>
                                      </p:tavLst>
                                    </p:anim>
                                  </p:childTnLst>
                                </p:cTn>
                              </p:par>
                              <p:par>
                                <p:cTn id="39" presetID="2" presetClass="entr" presetSubtype="4" fill="hold" nodeType="withEffect">
                                  <p:stCondLst>
                                    <p:cond delay="0"/>
                                  </p:stCondLst>
                                  <p:childTnLst>
                                    <p:set>
                                      <p:cBhvr>
                                        <p:cTn id="40" dur="1" fill="hold">
                                          <p:stCondLst>
                                            <p:cond delay="0"/>
                                          </p:stCondLst>
                                        </p:cTn>
                                        <p:tgtEl>
                                          <p:spTgt spid="12290"/>
                                        </p:tgtEl>
                                        <p:attrNameLst>
                                          <p:attrName>style.visibility</p:attrName>
                                        </p:attrNameLst>
                                      </p:cBhvr>
                                      <p:to>
                                        <p:strVal val="visible"/>
                                      </p:to>
                                    </p:set>
                                    <p:anim calcmode="lin" valueType="num">
                                      <p:cBhvr additive="base">
                                        <p:cTn id="41" dur="500" fill="hold"/>
                                        <p:tgtEl>
                                          <p:spTgt spid="12290"/>
                                        </p:tgtEl>
                                        <p:attrNameLst>
                                          <p:attrName>ppt_x</p:attrName>
                                        </p:attrNameLst>
                                      </p:cBhvr>
                                      <p:tavLst>
                                        <p:tav tm="0">
                                          <p:val>
                                            <p:strVal val="#ppt_x"/>
                                          </p:val>
                                        </p:tav>
                                        <p:tav tm="100000">
                                          <p:val>
                                            <p:strVal val="#ppt_x"/>
                                          </p:val>
                                        </p:tav>
                                      </p:tavLst>
                                    </p:anim>
                                    <p:anim calcmode="lin" valueType="num">
                                      <p:cBhvr additive="base">
                                        <p:cTn id="42" dur="500" fill="hold"/>
                                        <p:tgtEl>
                                          <p:spTgt spid="12290"/>
                                        </p:tgtEl>
                                        <p:attrNameLst>
                                          <p:attrName>ppt_y</p:attrName>
                                        </p:attrNameLst>
                                      </p:cBhvr>
                                      <p:tavLst>
                                        <p:tav tm="0">
                                          <p:val>
                                            <p:strVal val="1+#ppt_h/2"/>
                                          </p:val>
                                        </p:tav>
                                        <p:tav tm="100000">
                                          <p:val>
                                            <p:strVal val="#ppt_y"/>
                                          </p:val>
                                        </p:tav>
                                      </p:tavLst>
                                    </p:anim>
                                  </p:childTnLst>
                                </p:cTn>
                              </p:par>
                              <p:par>
                                <p:cTn id="43" presetID="2" presetClass="entr" presetSubtype="4" fill="hold" grpId="0" nodeType="withEffect">
                                  <p:stCondLst>
                                    <p:cond delay="0"/>
                                  </p:stCondLst>
                                  <p:childTnLst>
                                    <p:set>
                                      <p:cBhvr>
                                        <p:cTn id="44" dur="1" fill="hold">
                                          <p:stCondLst>
                                            <p:cond delay="0"/>
                                          </p:stCondLst>
                                        </p:cTn>
                                        <p:tgtEl>
                                          <p:spTgt spid="12300"/>
                                        </p:tgtEl>
                                        <p:attrNameLst>
                                          <p:attrName>style.visibility</p:attrName>
                                        </p:attrNameLst>
                                      </p:cBhvr>
                                      <p:to>
                                        <p:strVal val="visible"/>
                                      </p:to>
                                    </p:set>
                                    <p:anim calcmode="lin" valueType="num">
                                      <p:cBhvr additive="base">
                                        <p:cTn id="45" dur="500" fill="hold"/>
                                        <p:tgtEl>
                                          <p:spTgt spid="12300"/>
                                        </p:tgtEl>
                                        <p:attrNameLst>
                                          <p:attrName>ppt_x</p:attrName>
                                        </p:attrNameLst>
                                      </p:cBhvr>
                                      <p:tavLst>
                                        <p:tav tm="0">
                                          <p:val>
                                            <p:strVal val="#ppt_x"/>
                                          </p:val>
                                        </p:tav>
                                        <p:tav tm="100000">
                                          <p:val>
                                            <p:strVal val="#ppt_x"/>
                                          </p:val>
                                        </p:tav>
                                      </p:tavLst>
                                    </p:anim>
                                    <p:anim calcmode="lin" valueType="num">
                                      <p:cBhvr additive="base">
                                        <p:cTn id="46" dur="500" fill="hold"/>
                                        <p:tgtEl>
                                          <p:spTgt spid="12300"/>
                                        </p:tgtEl>
                                        <p:attrNameLst>
                                          <p:attrName>ppt_y</p:attrName>
                                        </p:attrNameLst>
                                      </p:cBhvr>
                                      <p:tavLst>
                                        <p:tav tm="0">
                                          <p:val>
                                            <p:strVal val="1+#ppt_h/2"/>
                                          </p:val>
                                        </p:tav>
                                        <p:tav tm="100000">
                                          <p:val>
                                            <p:strVal val="#ppt_y"/>
                                          </p:val>
                                        </p:tav>
                                      </p:tavLst>
                                    </p:anim>
                                  </p:childTnLst>
                                </p:cTn>
                              </p:par>
                            </p:childTnLst>
                          </p:cTn>
                        </p:par>
                      </p:childTnLst>
                    </p:cTn>
                  </p:par>
                  <p:par>
                    <p:cTn id="47" fill="hold">
                      <p:stCondLst>
                        <p:cond delay="indefinite"/>
                      </p:stCondLst>
                      <p:childTnLst>
                        <p:par>
                          <p:cTn id="48" fill="hold">
                            <p:stCondLst>
                              <p:cond delay="0"/>
                            </p:stCondLst>
                            <p:childTnLst>
                              <p:par>
                                <p:cTn id="49" presetID="2" presetClass="entr" presetSubtype="4" fill="hold" nodeType="clickEffect">
                                  <p:stCondLst>
                                    <p:cond delay="0"/>
                                  </p:stCondLst>
                                  <p:childTnLst>
                                    <p:set>
                                      <p:cBhvr>
                                        <p:cTn id="50" dur="1" fill="hold">
                                          <p:stCondLst>
                                            <p:cond delay="0"/>
                                          </p:stCondLst>
                                        </p:cTn>
                                        <p:tgtEl>
                                          <p:spTgt spid="12292"/>
                                        </p:tgtEl>
                                        <p:attrNameLst>
                                          <p:attrName>style.visibility</p:attrName>
                                        </p:attrNameLst>
                                      </p:cBhvr>
                                      <p:to>
                                        <p:strVal val="visible"/>
                                      </p:to>
                                    </p:set>
                                    <p:anim calcmode="lin" valueType="num">
                                      <p:cBhvr additive="base">
                                        <p:cTn id="51" dur="500" fill="hold"/>
                                        <p:tgtEl>
                                          <p:spTgt spid="12292"/>
                                        </p:tgtEl>
                                        <p:attrNameLst>
                                          <p:attrName>ppt_x</p:attrName>
                                        </p:attrNameLst>
                                      </p:cBhvr>
                                      <p:tavLst>
                                        <p:tav tm="0">
                                          <p:val>
                                            <p:strVal val="#ppt_x"/>
                                          </p:val>
                                        </p:tav>
                                        <p:tav tm="100000">
                                          <p:val>
                                            <p:strVal val="#ppt_x"/>
                                          </p:val>
                                        </p:tav>
                                      </p:tavLst>
                                    </p:anim>
                                    <p:anim calcmode="lin" valueType="num">
                                      <p:cBhvr additive="base">
                                        <p:cTn id="52" dur="500" fill="hold"/>
                                        <p:tgtEl>
                                          <p:spTgt spid="12292"/>
                                        </p:tgtEl>
                                        <p:attrNameLst>
                                          <p:attrName>ppt_y</p:attrName>
                                        </p:attrNameLst>
                                      </p:cBhvr>
                                      <p:tavLst>
                                        <p:tav tm="0">
                                          <p:val>
                                            <p:strVal val="1+#ppt_h/2"/>
                                          </p:val>
                                        </p:tav>
                                        <p:tav tm="100000">
                                          <p:val>
                                            <p:strVal val="#ppt_y"/>
                                          </p:val>
                                        </p:tav>
                                      </p:tavLst>
                                    </p:anim>
                                  </p:childTnLst>
                                </p:cTn>
                              </p:par>
                              <p:par>
                                <p:cTn id="53" presetID="2" presetClass="entr" presetSubtype="4" fill="hold" grpId="0" nodeType="withEffect">
                                  <p:stCondLst>
                                    <p:cond delay="0"/>
                                  </p:stCondLst>
                                  <p:childTnLst>
                                    <p:set>
                                      <p:cBhvr>
                                        <p:cTn id="54" dur="1" fill="hold">
                                          <p:stCondLst>
                                            <p:cond delay="0"/>
                                          </p:stCondLst>
                                        </p:cTn>
                                        <p:tgtEl>
                                          <p:spTgt spid="12303"/>
                                        </p:tgtEl>
                                        <p:attrNameLst>
                                          <p:attrName>style.visibility</p:attrName>
                                        </p:attrNameLst>
                                      </p:cBhvr>
                                      <p:to>
                                        <p:strVal val="visible"/>
                                      </p:to>
                                    </p:set>
                                    <p:anim calcmode="lin" valueType="num">
                                      <p:cBhvr additive="base">
                                        <p:cTn id="55" dur="500" fill="hold"/>
                                        <p:tgtEl>
                                          <p:spTgt spid="12303"/>
                                        </p:tgtEl>
                                        <p:attrNameLst>
                                          <p:attrName>ppt_x</p:attrName>
                                        </p:attrNameLst>
                                      </p:cBhvr>
                                      <p:tavLst>
                                        <p:tav tm="0">
                                          <p:val>
                                            <p:strVal val="#ppt_x"/>
                                          </p:val>
                                        </p:tav>
                                        <p:tav tm="100000">
                                          <p:val>
                                            <p:strVal val="#ppt_x"/>
                                          </p:val>
                                        </p:tav>
                                      </p:tavLst>
                                    </p:anim>
                                    <p:anim calcmode="lin" valueType="num">
                                      <p:cBhvr additive="base">
                                        <p:cTn id="56" dur="500" fill="hold"/>
                                        <p:tgtEl>
                                          <p:spTgt spid="12303"/>
                                        </p:tgtEl>
                                        <p:attrNameLst>
                                          <p:attrName>ppt_y</p:attrName>
                                        </p:attrNameLst>
                                      </p:cBhvr>
                                      <p:tavLst>
                                        <p:tav tm="0">
                                          <p:val>
                                            <p:strVal val="1+#ppt_h/2"/>
                                          </p:val>
                                        </p:tav>
                                        <p:tav tm="100000">
                                          <p:val>
                                            <p:strVal val="#ppt_y"/>
                                          </p:val>
                                        </p:tav>
                                      </p:tavLst>
                                    </p:anim>
                                  </p:childTnLst>
                                </p:cTn>
                              </p:par>
                              <p:par>
                                <p:cTn id="57" presetID="2" presetClass="entr" presetSubtype="4" fill="hold" nodeType="withEffect">
                                  <p:stCondLst>
                                    <p:cond delay="0"/>
                                  </p:stCondLst>
                                  <p:childTnLst>
                                    <p:set>
                                      <p:cBhvr>
                                        <p:cTn id="58" dur="1" fill="hold">
                                          <p:stCondLst>
                                            <p:cond delay="0"/>
                                          </p:stCondLst>
                                        </p:cTn>
                                        <p:tgtEl>
                                          <p:spTgt spid="12295"/>
                                        </p:tgtEl>
                                        <p:attrNameLst>
                                          <p:attrName>style.visibility</p:attrName>
                                        </p:attrNameLst>
                                      </p:cBhvr>
                                      <p:to>
                                        <p:strVal val="visible"/>
                                      </p:to>
                                    </p:set>
                                    <p:anim calcmode="lin" valueType="num">
                                      <p:cBhvr additive="base">
                                        <p:cTn id="59" dur="500" fill="hold"/>
                                        <p:tgtEl>
                                          <p:spTgt spid="12295"/>
                                        </p:tgtEl>
                                        <p:attrNameLst>
                                          <p:attrName>ppt_x</p:attrName>
                                        </p:attrNameLst>
                                      </p:cBhvr>
                                      <p:tavLst>
                                        <p:tav tm="0">
                                          <p:val>
                                            <p:strVal val="#ppt_x"/>
                                          </p:val>
                                        </p:tav>
                                        <p:tav tm="100000">
                                          <p:val>
                                            <p:strVal val="#ppt_x"/>
                                          </p:val>
                                        </p:tav>
                                      </p:tavLst>
                                    </p:anim>
                                    <p:anim calcmode="lin" valueType="num">
                                      <p:cBhvr additive="base">
                                        <p:cTn id="60" dur="500" fill="hold"/>
                                        <p:tgtEl>
                                          <p:spTgt spid="12295"/>
                                        </p:tgtEl>
                                        <p:attrNameLst>
                                          <p:attrName>ppt_y</p:attrName>
                                        </p:attrNameLst>
                                      </p:cBhvr>
                                      <p:tavLst>
                                        <p:tav tm="0">
                                          <p:val>
                                            <p:strVal val="1+#ppt_h/2"/>
                                          </p:val>
                                        </p:tav>
                                        <p:tav tm="100000">
                                          <p:val>
                                            <p:strVal val="#ppt_y"/>
                                          </p:val>
                                        </p:tav>
                                      </p:tavLst>
                                    </p:anim>
                                  </p:childTnLst>
                                </p:cTn>
                              </p:par>
                              <p:par>
                                <p:cTn id="61" presetID="2" presetClass="entr" presetSubtype="4" fill="hold" grpId="0" nodeType="withEffect">
                                  <p:stCondLst>
                                    <p:cond delay="0"/>
                                  </p:stCondLst>
                                  <p:childTnLst>
                                    <p:set>
                                      <p:cBhvr>
                                        <p:cTn id="62" dur="1" fill="hold">
                                          <p:stCondLst>
                                            <p:cond delay="0"/>
                                          </p:stCondLst>
                                        </p:cTn>
                                        <p:tgtEl>
                                          <p:spTgt spid="12302"/>
                                        </p:tgtEl>
                                        <p:attrNameLst>
                                          <p:attrName>style.visibility</p:attrName>
                                        </p:attrNameLst>
                                      </p:cBhvr>
                                      <p:to>
                                        <p:strVal val="visible"/>
                                      </p:to>
                                    </p:set>
                                    <p:anim calcmode="lin" valueType="num">
                                      <p:cBhvr additive="base">
                                        <p:cTn id="63" dur="500" fill="hold"/>
                                        <p:tgtEl>
                                          <p:spTgt spid="12302"/>
                                        </p:tgtEl>
                                        <p:attrNameLst>
                                          <p:attrName>ppt_x</p:attrName>
                                        </p:attrNameLst>
                                      </p:cBhvr>
                                      <p:tavLst>
                                        <p:tav tm="0">
                                          <p:val>
                                            <p:strVal val="#ppt_x"/>
                                          </p:val>
                                        </p:tav>
                                        <p:tav tm="100000">
                                          <p:val>
                                            <p:strVal val="#ppt_x"/>
                                          </p:val>
                                        </p:tav>
                                      </p:tavLst>
                                    </p:anim>
                                    <p:anim calcmode="lin" valueType="num">
                                      <p:cBhvr additive="base">
                                        <p:cTn id="64" dur="500" fill="hold"/>
                                        <p:tgtEl>
                                          <p:spTgt spid="12302"/>
                                        </p:tgtEl>
                                        <p:attrNameLst>
                                          <p:attrName>ppt_y</p:attrName>
                                        </p:attrNameLst>
                                      </p:cBhvr>
                                      <p:tavLst>
                                        <p:tav tm="0">
                                          <p:val>
                                            <p:strVal val="1+#ppt_h/2"/>
                                          </p:val>
                                        </p:tav>
                                        <p:tav tm="100000">
                                          <p:val>
                                            <p:strVal val="#ppt_y"/>
                                          </p:val>
                                        </p:tav>
                                      </p:tavLst>
                                    </p:anim>
                                  </p:childTnLst>
                                </p:cTn>
                              </p:par>
                              <p:par>
                                <p:cTn id="65" presetID="2" presetClass="entr" presetSubtype="4" fill="hold" nodeType="withEffect">
                                  <p:stCondLst>
                                    <p:cond delay="0"/>
                                  </p:stCondLst>
                                  <p:childTnLst>
                                    <p:set>
                                      <p:cBhvr>
                                        <p:cTn id="66" dur="1" fill="hold">
                                          <p:stCondLst>
                                            <p:cond delay="0"/>
                                          </p:stCondLst>
                                        </p:cTn>
                                        <p:tgtEl>
                                          <p:spTgt spid="12293"/>
                                        </p:tgtEl>
                                        <p:attrNameLst>
                                          <p:attrName>style.visibility</p:attrName>
                                        </p:attrNameLst>
                                      </p:cBhvr>
                                      <p:to>
                                        <p:strVal val="visible"/>
                                      </p:to>
                                    </p:set>
                                    <p:anim calcmode="lin" valueType="num">
                                      <p:cBhvr additive="base">
                                        <p:cTn id="67" dur="500" fill="hold"/>
                                        <p:tgtEl>
                                          <p:spTgt spid="12293"/>
                                        </p:tgtEl>
                                        <p:attrNameLst>
                                          <p:attrName>ppt_x</p:attrName>
                                        </p:attrNameLst>
                                      </p:cBhvr>
                                      <p:tavLst>
                                        <p:tav tm="0">
                                          <p:val>
                                            <p:strVal val="#ppt_x"/>
                                          </p:val>
                                        </p:tav>
                                        <p:tav tm="100000">
                                          <p:val>
                                            <p:strVal val="#ppt_x"/>
                                          </p:val>
                                        </p:tav>
                                      </p:tavLst>
                                    </p:anim>
                                    <p:anim calcmode="lin" valueType="num">
                                      <p:cBhvr additive="base">
                                        <p:cTn id="68" dur="500" fill="hold"/>
                                        <p:tgtEl>
                                          <p:spTgt spid="12293"/>
                                        </p:tgtEl>
                                        <p:attrNameLst>
                                          <p:attrName>ppt_y</p:attrName>
                                        </p:attrNameLst>
                                      </p:cBhvr>
                                      <p:tavLst>
                                        <p:tav tm="0">
                                          <p:val>
                                            <p:strVal val="1+#ppt_h/2"/>
                                          </p:val>
                                        </p:tav>
                                        <p:tav tm="100000">
                                          <p:val>
                                            <p:strVal val="#ppt_y"/>
                                          </p:val>
                                        </p:tav>
                                      </p:tavLst>
                                    </p:anim>
                                  </p:childTnLst>
                                </p:cTn>
                              </p:par>
                              <p:par>
                                <p:cTn id="69" presetID="2" presetClass="entr" presetSubtype="4" fill="hold" grpId="0" nodeType="withEffect">
                                  <p:stCondLst>
                                    <p:cond delay="0"/>
                                  </p:stCondLst>
                                  <p:childTnLst>
                                    <p:set>
                                      <p:cBhvr>
                                        <p:cTn id="70" dur="1" fill="hold">
                                          <p:stCondLst>
                                            <p:cond delay="0"/>
                                          </p:stCondLst>
                                        </p:cTn>
                                        <p:tgtEl>
                                          <p:spTgt spid="12298"/>
                                        </p:tgtEl>
                                        <p:attrNameLst>
                                          <p:attrName>style.visibility</p:attrName>
                                        </p:attrNameLst>
                                      </p:cBhvr>
                                      <p:to>
                                        <p:strVal val="visible"/>
                                      </p:to>
                                    </p:set>
                                    <p:anim calcmode="lin" valueType="num">
                                      <p:cBhvr additive="base">
                                        <p:cTn id="71" dur="500" fill="hold"/>
                                        <p:tgtEl>
                                          <p:spTgt spid="12298"/>
                                        </p:tgtEl>
                                        <p:attrNameLst>
                                          <p:attrName>ppt_x</p:attrName>
                                        </p:attrNameLst>
                                      </p:cBhvr>
                                      <p:tavLst>
                                        <p:tav tm="0">
                                          <p:val>
                                            <p:strVal val="#ppt_x"/>
                                          </p:val>
                                        </p:tav>
                                        <p:tav tm="100000">
                                          <p:val>
                                            <p:strVal val="#ppt_x"/>
                                          </p:val>
                                        </p:tav>
                                      </p:tavLst>
                                    </p:anim>
                                    <p:anim calcmode="lin" valueType="num">
                                      <p:cBhvr additive="base">
                                        <p:cTn id="72" dur="500" fill="hold"/>
                                        <p:tgtEl>
                                          <p:spTgt spid="12298"/>
                                        </p:tgtEl>
                                        <p:attrNameLst>
                                          <p:attrName>ppt_y</p:attrName>
                                        </p:attrNameLst>
                                      </p:cBhvr>
                                      <p:tavLst>
                                        <p:tav tm="0">
                                          <p:val>
                                            <p:strVal val="1+#ppt_h/2"/>
                                          </p:val>
                                        </p:tav>
                                        <p:tav tm="100000">
                                          <p:val>
                                            <p:strVal val="#ppt_y"/>
                                          </p:val>
                                        </p:tav>
                                      </p:tavLst>
                                    </p:anim>
                                  </p:childTnLst>
                                </p:cTn>
                              </p:par>
                              <p:par>
                                <p:cTn id="73" presetID="2" presetClass="entr" presetSubtype="4" fill="hold" nodeType="withEffect">
                                  <p:stCondLst>
                                    <p:cond delay="0"/>
                                  </p:stCondLst>
                                  <p:childTnLst>
                                    <p:set>
                                      <p:cBhvr>
                                        <p:cTn id="74" dur="1" fill="hold">
                                          <p:stCondLst>
                                            <p:cond delay="0"/>
                                          </p:stCondLst>
                                        </p:cTn>
                                        <p:tgtEl>
                                          <p:spTgt spid="12296"/>
                                        </p:tgtEl>
                                        <p:attrNameLst>
                                          <p:attrName>style.visibility</p:attrName>
                                        </p:attrNameLst>
                                      </p:cBhvr>
                                      <p:to>
                                        <p:strVal val="visible"/>
                                      </p:to>
                                    </p:set>
                                    <p:anim calcmode="lin" valueType="num">
                                      <p:cBhvr additive="base">
                                        <p:cTn id="75" dur="500" fill="hold"/>
                                        <p:tgtEl>
                                          <p:spTgt spid="12296"/>
                                        </p:tgtEl>
                                        <p:attrNameLst>
                                          <p:attrName>ppt_x</p:attrName>
                                        </p:attrNameLst>
                                      </p:cBhvr>
                                      <p:tavLst>
                                        <p:tav tm="0">
                                          <p:val>
                                            <p:strVal val="#ppt_x"/>
                                          </p:val>
                                        </p:tav>
                                        <p:tav tm="100000">
                                          <p:val>
                                            <p:strVal val="#ppt_x"/>
                                          </p:val>
                                        </p:tav>
                                      </p:tavLst>
                                    </p:anim>
                                    <p:anim calcmode="lin" valueType="num">
                                      <p:cBhvr additive="base">
                                        <p:cTn id="76" dur="500" fill="hold"/>
                                        <p:tgtEl>
                                          <p:spTgt spid="12296"/>
                                        </p:tgtEl>
                                        <p:attrNameLst>
                                          <p:attrName>ppt_y</p:attrName>
                                        </p:attrNameLst>
                                      </p:cBhvr>
                                      <p:tavLst>
                                        <p:tav tm="0">
                                          <p:val>
                                            <p:strVal val="1+#ppt_h/2"/>
                                          </p:val>
                                        </p:tav>
                                        <p:tav tm="100000">
                                          <p:val>
                                            <p:strVal val="#ppt_y"/>
                                          </p:val>
                                        </p:tav>
                                      </p:tavLst>
                                    </p:anim>
                                  </p:childTnLst>
                                </p:cTn>
                              </p:par>
                              <p:par>
                                <p:cTn id="77" presetID="2" presetClass="entr" presetSubtype="4" fill="hold" grpId="0" nodeType="withEffect">
                                  <p:stCondLst>
                                    <p:cond delay="0"/>
                                  </p:stCondLst>
                                  <p:childTnLst>
                                    <p:set>
                                      <p:cBhvr>
                                        <p:cTn id="78" dur="1" fill="hold">
                                          <p:stCondLst>
                                            <p:cond delay="0"/>
                                          </p:stCondLst>
                                        </p:cTn>
                                        <p:tgtEl>
                                          <p:spTgt spid="12299"/>
                                        </p:tgtEl>
                                        <p:attrNameLst>
                                          <p:attrName>style.visibility</p:attrName>
                                        </p:attrNameLst>
                                      </p:cBhvr>
                                      <p:to>
                                        <p:strVal val="visible"/>
                                      </p:to>
                                    </p:set>
                                    <p:anim calcmode="lin" valueType="num">
                                      <p:cBhvr additive="base">
                                        <p:cTn id="79" dur="500" fill="hold"/>
                                        <p:tgtEl>
                                          <p:spTgt spid="12299"/>
                                        </p:tgtEl>
                                        <p:attrNameLst>
                                          <p:attrName>ppt_x</p:attrName>
                                        </p:attrNameLst>
                                      </p:cBhvr>
                                      <p:tavLst>
                                        <p:tav tm="0">
                                          <p:val>
                                            <p:strVal val="#ppt_x"/>
                                          </p:val>
                                        </p:tav>
                                        <p:tav tm="100000">
                                          <p:val>
                                            <p:strVal val="#ppt_x"/>
                                          </p:val>
                                        </p:tav>
                                      </p:tavLst>
                                    </p:anim>
                                    <p:anim calcmode="lin" valueType="num">
                                      <p:cBhvr additive="base">
                                        <p:cTn id="80" dur="500" fill="hold"/>
                                        <p:tgtEl>
                                          <p:spTgt spid="12299"/>
                                        </p:tgtEl>
                                        <p:attrNameLst>
                                          <p:attrName>ppt_y</p:attrName>
                                        </p:attrNameLst>
                                      </p:cBhvr>
                                      <p:tavLst>
                                        <p:tav tm="0">
                                          <p:val>
                                            <p:strVal val="1+#ppt_h/2"/>
                                          </p:val>
                                        </p:tav>
                                        <p:tav tm="100000">
                                          <p:val>
                                            <p:strVal val="#ppt_y"/>
                                          </p:val>
                                        </p:tav>
                                      </p:tavLst>
                                    </p:anim>
                                  </p:childTnLst>
                                </p:cTn>
                              </p:par>
                            </p:childTnLst>
                          </p:cTn>
                        </p:par>
                      </p:childTnLst>
                    </p:cTn>
                  </p:par>
                  <p:par>
                    <p:cTn id="81" fill="hold">
                      <p:stCondLst>
                        <p:cond delay="indefinite"/>
                      </p:stCondLst>
                      <p:childTnLst>
                        <p:par>
                          <p:cTn id="82" fill="hold">
                            <p:stCondLst>
                              <p:cond delay="0"/>
                            </p:stCondLst>
                            <p:childTnLst>
                              <p:par>
                                <p:cTn id="83" presetID="2" presetClass="entr" presetSubtype="4" fill="hold" grpId="0" nodeType="clickEffect">
                                  <p:stCondLst>
                                    <p:cond delay="0"/>
                                  </p:stCondLst>
                                  <p:childTnLst>
                                    <p:set>
                                      <p:cBhvr>
                                        <p:cTn id="84" dur="1" fill="hold">
                                          <p:stCondLst>
                                            <p:cond delay="0"/>
                                          </p:stCondLst>
                                        </p:cTn>
                                        <p:tgtEl>
                                          <p:spTgt spid="21"/>
                                        </p:tgtEl>
                                        <p:attrNameLst>
                                          <p:attrName>style.visibility</p:attrName>
                                        </p:attrNameLst>
                                      </p:cBhvr>
                                      <p:to>
                                        <p:strVal val="visible"/>
                                      </p:to>
                                    </p:set>
                                    <p:anim calcmode="lin" valueType="num">
                                      <p:cBhvr additive="base">
                                        <p:cTn id="85" dur="500" fill="hold"/>
                                        <p:tgtEl>
                                          <p:spTgt spid="21"/>
                                        </p:tgtEl>
                                        <p:attrNameLst>
                                          <p:attrName>ppt_x</p:attrName>
                                        </p:attrNameLst>
                                      </p:cBhvr>
                                      <p:tavLst>
                                        <p:tav tm="0">
                                          <p:val>
                                            <p:strVal val="#ppt_x"/>
                                          </p:val>
                                        </p:tav>
                                        <p:tav tm="100000">
                                          <p:val>
                                            <p:strVal val="#ppt_x"/>
                                          </p:val>
                                        </p:tav>
                                      </p:tavLst>
                                    </p:anim>
                                    <p:anim calcmode="lin" valueType="num">
                                      <p:cBhvr additive="base">
                                        <p:cTn id="86" dur="500" fill="hold"/>
                                        <p:tgtEl>
                                          <p:spTgt spid="21"/>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2298" grpId="0" animBg="1"/>
      <p:bldP spid="12299" grpId="0" animBg="1"/>
      <p:bldP spid="12300" grpId="0" animBg="1"/>
      <p:bldP spid="12301" grpId="0" animBg="1"/>
      <p:bldP spid="12302" grpId="0" animBg="1"/>
      <p:bldP spid="12303" grpId="0" animBg="1"/>
      <p:bldP spid="12304" grpId="0" animBg="1"/>
      <p:bldP spid="12307" grpId="0" animBg="1"/>
      <p:bldP spid="12308" grpId="0" animBg="1"/>
      <p:bldP spid="21"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4338" name="Title 1"/>
          <p:cNvSpPr>
            <a:spLocks noGrp="1"/>
          </p:cNvSpPr>
          <p:nvPr>
            <p:ph type="title"/>
          </p:nvPr>
        </p:nvSpPr>
        <p:spPr>
          <a:xfrm>
            <a:off x="381000" y="0"/>
            <a:ext cx="8229600" cy="609600"/>
          </a:xfrm>
        </p:spPr>
        <p:txBody>
          <a:bodyPr/>
          <a:lstStyle/>
          <a:p>
            <a:pPr algn="ctr"/>
            <a:r>
              <a:rPr lang="en-US" sz="2800" b="1" dirty="0" smtClean="0">
                <a:solidFill>
                  <a:srgbClr val="C00000"/>
                </a:solidFill>
                <a:latin typeface="Times New Roman" pitchFamily="18" charset="0"/>
                <a:cs typeface="Times New Roman" pitchFamily="18" charset="0"/>
              </a:rPr>
              <a:t>Basic principles of social security schemes:</a:t>
            </a:r>
          </a:p>
        </p:txBody>
      </p:sp>
      <p:sp>
        <p:nvSpPr>
          <p:cNvPr id="14339" name="Content Placeholder 2"/>
          <p:cNvSpPr>
            <a:spLocks noGrp="1"/>
          </p:cNvSpPr>
          <p:nvPr>
            <p:ph idx="1"/>
          </p:nvPr>
        </p:nvSpPr>
        <p:spPr>
          <a:xfrm>
            <a:off x="381000" y="762000"/>
            <a:ext cx="8458200" cy="6096000"/>
          </a:xfrm>
        </p:spPr>
        <p:txBody>
          <a:bodyPr/>
          <a:lstStyle/>
          <a:p>
            <a:r>
              <a:rPr lang="en-US" sz="2400" dirty="0" smtClean="0">
                <a:latin typeface="Times New Roman" pitchFamily="18" charset="0"/>
                <a:cs typeface="Times New Roman" pitchFamily="18" charset="0"/>
              </a:rPr>
              <a:t>Universality-  should cover whole of population</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Comprehensiveness- should cover maximum contingencies</a:t>
            </a:r>
          </a:p>
          <a:p>
            <a:endParaRPr lang="en-US" sz="2400" dirty="0" smtClean="0"/>
          </a:p>
          <a:p>
            <a:r>
              <a:rPr lang="en-US" sz="2400" dirty="0" smtClean="0"/>
              <a:t> Benefit should be adequate and appropriate</a:t>
            </a:r>
            <a:endParaRPr lang="en-US" sz="2400" dirty="0" smtClean="0">
              <a:latin typeface="Times New Roman" pitchFamily="18" charset="0"/>
              <a:cs typeface="Times New Roman" pitchFamily="18" charset="0"/>
            </a:endParaRP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 Benefits should be secure and non-discriminatory</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 Transparent and sound administration</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 A strong role for the social partners</a:t>
            </a:r>
            <a:r>
              <a:rPr lang="en-US" sz="2400" i="1" dirty="0" smtClean="0">
                <a:latin typeface="Times New Roman" pitchFamily="18" charset="0"/>
                <a:cs typeface="Times New Roman" pitchFamily="18" charset="0"/>
              </a:rPr>
              <a:t>  </a:t>
            </a:r>
          </a:p>
          <a:p>
            <a:endParaRPr lang="en-US" sz="2400" dirty="0" smtClean="0">
              <a:latin typeface="Times New Roman" pitchFamily="18" charset="0"/>
              <a:cs typeface="Times New Roman" pitchFamily="18" charset="0"/>
            </a:endParaRPr>
          </a:p>
          <a:p>
            <a:r>
              <a:rPr lang="en-US" sz="2400" dirty="0" smtClean="0">
                <a:latin typeface="Times New Roman" pitchFamily="18" charset="0"/>
                <a:cs typeface="Times New Roman" pitchFamily="18" charset="0"/>
              </a:rPr>
              <a:t>Tripartite Administration</a:t>
            </a:r>
          </a:p>
          <a:p>
            <a:pPr>
              <a:buFont typeface="Wingdings 2" pitchFamily="18" charset="2"/>
              <a:buNone/>
            </a:pPr>
            <a:r>
              <a:rPr lang="en-US" sz="2400" i="1" dirty="0" smtClean="0">
                <a:latin typeface="Times New Roman" pitchFamily="18" charset="0"/>
                <a:cs typeface="Times New Roman" pitchFamily="18" charset="0"/>
              </a:rPr>
              <a:t>    </a:t>
            </a:r>
            <a:endParaRPr lang="en-US" sz="1800" i="1" dirty="0" smtClean="0">
              <a:latin typeface="Times New Roman" pitchFamily="18" charset="0"/>
              <a:cs typeface="Times New Roman" pitchFamily="18" charset="0"/>
            </a:endParaRPr>
          </a:p>
        </p:txBody>
      </p:sp>
      <p:pic>
        <p:nvPicPr>
          <p:cNvPr id="51202" name="Picture 2" descr="http://www.willisms.com/archives/socialsecurity.gif"/>
          <p:cNvPicPr>
            <a:picLocks noChangeAspect="1" noChangeArrowheads="1"/>
          </p:cNvPicPr>
          <p:nvPr/>
        </p:nvPicPr>
        <p:blipFill>
          <a:blip r:embed="rId3"/>
          <a:srcRect/>
          <a:stretch>
            <a:fillRect/>
          </a:stretch>
        </p:blipFill>
        <p:spPr bwMode="auto">
          <a:xfrm>
            <a:off x="5562600" y="4419600"/>
            <a:ext cx="3505200" cy="2590800"/>
          </a:xfrm>
          <a:prstGeom prst="rect">
            <a:avLst/>
          </a:prstGeom>
          <a:noFill/>
        </p:spPr>
      </p:pic>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5362" name="Title 1"/>
          <p:cNvSpPr>
            <a:spLocks noGrp="1"/>
          </p:cNvSpPr>
          <p:nvPr>
            <p:ph type="title"/>
          </p:nvPr>
        </p:nvSpPr>
        <p:spPr>
          <a:xfrm>
            <a:off x="381000" y="304800"/>
            <a:ext cx="8229600" cy="609600"/>
          </a:xfrm>
        </p:spPr>
        <p:txBody>
          <a:bodyPr/>
          <a:lstStyle/>
          <a:p>
            <a:pPr algn="ctr" eaLnBrk="1" hangingPunct="1"/>
            <a:r>
              <a:rPr lang="en-US" sz="2800" b="1" dirty="0" smtClean="0">
                <a:solidFill>
                  <a:srgbClr val="C00000"/>
                </a:solidFill>
                <a:latin typeface="Times New Roman" pitchFamily="18" charset="0"/>
                <a:cs typeface="Times New Roman" pitchFamily="18" charset="0"/>
              </a:rPr>
              <a:t>Promotional Vs protective social security schemes</a:t>
            </a:r>
          </a:p>
        </p:txBody>
      </p:sp>
      <p:sp>
        <p:nvSpPr>
          <p:cNvPr id="15363" name="Content Placeholder 2"/>
          <p:cNvSpPr>
            <a:spLocks noGrp="1"/>
          </p:cNvSpPr>
          <p:nvPr>
            <p:ph idx="1"/>
          </p:nvPr>
        </p:nvSpPr>
        <p:spPr>
          <a:xfrm>
            <a:off x="304800" y="762000"/>
            <a:ext cx="8458200" cy="6096000"/>
          </a:xfrm>
        </p:spPr>
        <p:txBody>
          <a:bodyPr/>
          <a:lstStyle/>
          <a:p>
            <a:pPr eaLnBrk="1" hangingPunct="1"/>
            <a:endParaRPr lang="en-US" sz="2400" dirty="0" smtClean="0">
              <a:latin typeface="Times New Roman" pitchFamily="18" charset="0"/>
              <a:cs typeface="Times New Roman" pitchFamily="18" charset="0"/>
            </a:endParaRPr>
          </a:p>
          <a:p>
            <a:r>
              <a:rPr lang="en-US" sz="2400" b="1" i="1" dirty="0" smtClean="0">
                <a:latin typeface="Times New Roman" pitchFamily="18" charset="0"/>
                <a:cs typeface="Times New Roman" pitchFamily="18" charset="0"/>
              </a:rPr>
              <a:t>Promotional social security</a:t>
            </a:r>
            <a:r>
              <a:rPr lang="en-US" sz="2400" b="1" dirty="0" smtClean="0">
                <a:latin typeface="Times New Roman" pitchFamily="18" charset="0"/>
                <a:cs typeface="Times New Roman" pitchFamily="18" charset="0"/>
              </a:rPr>
              <a:t>:</a:t>
            </a:r>
          </a:p>
          <a:p>
            <a:pPr lvl="1"/>
            <a:r>
              <a:rPr lang="en-US" dirty="0" smtClean="0">
                <a:latin typeface="Times New Roman" pitchFamily="18" charset="0"/>
                <a:cs typeface="Times New Roman" pitchFamily="18" charset="0"/>
              </a:rPr>
              <a:t>Implies provision of food, housing, </a:t>
            </a:r>
          </a:p>
          <a:p>
            <a:pPr lvl="1">
              <a:buNone/>
            </a:pPr>
            <a:r>
              <a:rPr lang="en-US" dirty="0" smtClean="0">
                <a:latin typeface="Times New Roman" pitchFamily="18" charset="0"/>
                <a:cs typeface="Times New Roman" pitchFamily="18" charset="0"/>
              </a:rPr>
              <a:t>    education and heath securities</a:t>
            </a:r>
          </a:p>
          <a:p>
            <a:r>
              <a:rPr lang="en-US" sz="2400" dirty="0" smtClean="0">
                <a:latin typeface="Times New Roman" pitchFamily="18" charset="0"/>
                <a:cs typeface="Times New Roman" pitchFamily="18" charset="0"/>
              </a:rPr>
              <a:t>Example- Targeted Public Distribution System</a:t>
            </a:r>
          </a:p>
          <a:p>
            <a:pPr>
              <a:buNone/>
            </a:pPr>
            <a:r>
              <a:rPr lang="en-US" sz="2400" dirty="0" smtClean="0">
                <a:latin typeface="Times New Roman" pitchFamily="18" charset="0"/>
                <a:cs typeface="Times New Roman" pitchFamily="18" charset="0"/>
              </a:rPr>
              <a:t>            ICDS, </a:t>
            </a:r>
            <a:r>
              <a:rPr lang="en-US" sz="2400" dirty="0" err="1" smtClean="0">
                <a:latin typeface="Times New Roman" pitchFamily="18" charset="0"/>
                <a:cs typeface="Times New Roman" pitchFamily="18" charset="0"/>
              </a:rPr>
              <a:t>Sarva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Shiksha</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Abhiyan</a:t>
            </a:r>
            <a:r>
              <a:rPr lang="en-US" sz="2400" dirty="0" smtClean="0">
                <a:latin typeface="Times New Roman" pitchFamily="18" charset="0"/>
                <a:cs typeface="Times New Roman" pitchFamily="18" charset="0"/>
              </a:rPr>
              <a:t>, </a:t>
            </a:r>
          </a:p>
          <a:p>
            <a:pPr>
              <a:buNone/>
            </a:pP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Indira</a:t>
            </a:r>
            <a:r>
              <a:rPr lang="en-US" sz="2400" dirty="0" smtClean="0">
                <a:latin typeface="Times New Roman" pitchFamily="18" charset="0"/>
                <a:cs typeface="Times New Roman" pitchFamily="18" charset="0"/>
              </a:rPr>
              <a:t> Gandhi </a:t>
            </a:r>
            <a:r>
              <a:rPr lang="en-US" sz="2400" dirty="0" err="1" smtClean="0">
                <a:latin typeface="Times New Roman" pitchFamily="18" charset="0"/>
                <a:cs typeface="Times New Roman" pitchFamily="18" charset="0"/>
              </a:rPr>
              <a:t>Awas</a:t>
            </a:r>
            <a:r>
              <a:rPr lang="en-US" sz="2400" dirty="0" smtClean="0">
                <a:latin typeface="Times New Roman" pitchFamily="18" charset="0"/>
                <a:cs typeface="Times New Roman" pitchFamily="18" charset="0"/>
              </a:rPr>
              <a:t> </a:t>
            </a:r>
            <a:r>
              <a:rPr lang="en-US" sz="2400" dirty="0" err="1" smtClean="0">
                <a:latin typeface="Times New Roman" pitchFamily="18" charset="0"/>
                <a:cs typeface="Times New Roman" pitchFamily="18" charset="0"/>
              </a:rPr>
              <a:t>Yozana</a:t>
            </a:r>
            <a:r>
              <a:rPr lang="en-US" sz="2400" dirty="0" smtClean="0">
                <a:latin typeface="Times New Roman" pitchFamily="18" charset="0"/>
                <a:cs typeface="Times New Roman" pitchFamily="18" charset="0"/>
              </a:rPr>
              <a:t>, Employment guarantee    </a:t>
            </a:r>
          </a:p>
          <a:p>
            <a:pPr>
              <a:buNone/>
            </a:pPr>
            <a:r>
              <a:rPr lang="en-US" sz="2400" dirty="0" smtClean="0">
                <a:latin typeface="Times New Roman" pitchFamily="18" charset="0"/>
                <a:cs typeface="Times New Roman" pitchFamily="18" charset="0"/>
              </a:rPr>
              <a:t>            schemes</a:t>
            </a:r>
            <a:endParaRPr lang="en-US" dirty="0" smtClean="0">
              <a:latin typeface="Times New Roman" pitchFamily="18" charset="0"/>
              <a:cs typeface="Times New Roman" pitchFamily="18" charset="0"/>
            </a:endParaRPr>
          </a:p>
          <a:p>
            <a:r>
              <a:rPr lang="en-US" sz="2400" b="1" i="1" dirty="0" smtClean="0">
                <a:latin typeface="Times New Roman" pitchFamily="18" charset="0"/>
                <a:cs typeface="Times New Roman" pitchFamily="18" charset="0"/>
              </a:rPr>
              <a:t>Protective social security:</a:t>
            </a:r>
            <a:endParaRPr lang="en-US" sz="2400" b="1" dirty="0" smtClean="0">
              <a:latin typeface="Times New Roman" pitchFamily="18" charset="0"/>
              <a:cs typeface="Times New Roman" pitchFamily="18" charset="0"/>
            </a:endParaRPr>
          </a:p>
          <a:p>
            <a:pPr lvl="1"/>
            <a:r>
              <a:rPr lang="en-US" dirty="0" smtClean="0">
                <a:latin typeface="Times New Roman" pitchFamily="18" charset="0"/>
                <a:cs typeface="Times New Roman" pitchFamily="18" charset="0"/>
              </a:rPr>
              <a:t>Implies protection against contingencies that result in reduction or stoppage of income.</a:t>
            </a:r>
          </a:p>
          <a:p>
            <a:pPr lvl="1"/>
            <a:r>
              <a:rPr lang="en-US" dirty="0" smtClean="0">
                <a:latin typeface="Times New Roman" pitchFamily="18" charset="0"/>
                <a:cs typeface="Times New Roman" pitchFamily="18" charset="0"/>
              </a:rPr>
              <a:t>Example- Various social assistance and  social insurance </a:t>
            </a:r>
            <a:r>
              <a:rPr lang="en-US" dirty="0" err="1" smtClean="0">
                <a:latin typeface="Times New Roman" pitchFamily="18" charset="0"/>
                <a:cs typeface="Times New Roman" pitchFamily="18" charset="0"/>
              </a:rPr>
              <a:t>programme</a:t>
            </a:r>
            <a:endParaRPr lang="en-US" dirty="0" smtClean="0">
              <a:latin typeface="Times New Roman" pitchFamily="18" charset="0"/>
              <a:cs typeface="Times New Roman" pitchFamily="18" charset="0"/>
            </a:endParaRPr>
          </a:p>
        </p:txBody>
      </p:sp>
      <p:pic>
        <p:nvPicPr>
          <p:cNvPr id="130050" name="Picture 2" descr="C:\Documents and Settings\Dr.Rakesh\My Documents\My Pictures\poor[1].jpg"/>
          <p:cNvPicPr>
            <a:picLocks noChangeAspect="1" noChangeArrowheads="1"/>
          </p:cNvPicPr>
          <p:nvPr/>
        </p:nvPicPr>
        <p:blipFill>
          <a:blip r:embed="rId3"/>
          <a:srcRect/>
          <a:stretch>
            <a:fillRect/>
          </a:stretch>
        </p:blipFill>
        <p:spPr bwMode="auto">
          <a:xfrm>
            <a:off x="6553200" y="990601"/>
            <a:ext cx="2514600" cy="2362200"/>
          </a:xfrm>
          <a:prstGeom prst="rect">
            <a:avLst/>
          </a:prstGeom>
          <a:noFill/>
        </p:spPr>
      </p:pic>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314" name="Title 1"/>
          <p:cNvSpPr>
            <a:spLocks noGrp="1"/>
          </p:cNvSpPr>
          <p:nvPr>
            <p:ph type="title"/>
          </p:nvPr>
        </p:nvSpPr>
        <p:spPr>
          <a:xfrm>
            <a:off x="457200" y="-685800"/>
            <a:ext cx="8229600" cy="1143000"/>
          </a:xfrm>
        </p:spPr>
        <p:txBody>
          <a:bodyPr/>
          <a:lstStyle/>
          <a:p>
            <a:pPr algn="ctr" eaLnBrk="1" hangingPunct="1"/>
            <a:r>
              <a:rPr lang="en-US" sz="2800" b="1" dirty="0" smtClean="0">
                <a:solidFill>
                  <a:srgbClr val="C00000"/>
                </a:solidFill>
                <a:latin typeface="Times New Roman" pitchFamily="18" charset="0"/>
                <a:cs typeface="Times New Roman" pitchFamily="18" charset="0"/>
              </a:rPr>
              <a:t>Approaches to social security</a:t>
            </a:r>
            <a:endParaRPr lang="en-US" sz="2800" dirty="0" smtClean="0">
              <a:solidFill>
                <a:srgbClr val="C00000"/>
              </a:solidFill>
              <a:latin typeface="Times New Roman" pitchFamily="18" charset="0"/>
              <a:cs typeface="Times New Roman" pitchFamily="18" charset="0"/>
            </a:endParaRPr>
          </a:p>
        </p:txBody>
      </p:sp>
      <p:graphicFrame>
        <p:nvGraphicFramePr>
          <p:cNvPr id="4" name="Content Placeholder 3"/>
          <p:cNvGraphicFramePr>
            <a:graphicFrameLocks noGrp="1"/>
          </p:cNvGraphicFramePr>
          <p:nvPr>
            <p:ph idx="1"/>
          </p:nvPr>
        </p:nvGraphicFramePr>
        <p:xfrm>
          <a:off x="152400" y="838199"/>
          <a:ext cx="8839200" cy="5638800"/>
        </p:xfrm>
        <a:graphic>
          <a:graphicData uri="http://schemas.openxmlformats.org/drawingml/2006/table">
            <a:tbl>
              <a:tblPr firstRow="1" bandRow="1">
                <a:tableStyleId>{00A15C55-8517-42AA-B614-E9B94910E393}</a:tableStyleId>
              </a:tblPr>
              <a:tblGrid>
                <a:gridCol w="4419600"/>
                <a:gridCol w="4419600"/>
              </a:tblGrid>
              <a:tr h="457642">
                <a:tc>
                  <a:txBody>
                    <a:bodyPr/>
                    <a:lstStyle/>
                    <a:p>
                      <a:pPr marL="0" marR="0" algn="ctr">
                        <a:lnSpc>
                          <a:spcPct val="115000"/>
                        </a:lnSpc>
                        <a:spcBef>
                          <a:spcPts val="0"/>
                        </a:spcBef>
                        <a:spcAft>
                          <a:spcPts val="0"/>
                        </a:spcAft>
                      </a:pPr>
                      <a:r>
                        <a:rPr lang="en-US" sz="2000" dirty="0">
                          <a:solidFill>
                            <a:schemeClr val="tx1"/>
                          </a:solidFill>
                          <a:latin typeface="Times New Roman" pitchFamily="18" charset="0"/>
                          <a:cs typeface="Times New Roman" pitchFamily="18" charset="0"/>
                        </a:rPr>
                        <a:t>Social Assistance</a:t>
                      </a:r>
                      <a:endParaRPr lang="en-US" sz="2000" b="1" dirty="0">
                        <a:solidFill>
                          <a:schemeClr val="tx1"/>
                        </a:solidFill>
                        <a:latin typeface="Times New Roman" pitchFamily="18" charset="0"/>
                        <a:ea typeface="Times New Roman"/>
                        <a:cs typeface="Times New Roman" pitchFamily="18" charset="0"/>
                      </a:endParaRPr>
                    </a:p>
                  </a:txBody>
                  <a:tcPr marL="68580" marR="68580" marT="0" marB="0"/>
                </a:tc>
                <a:tc>
                  <a:txBody>
                    <a:bodyPr/>
                    <a:lstStyle/>
                    <a:p>
                      <a:pPr marL="0" marR="0" algn="ctr">
                        <a:lnSpc>
                          <a:spcPct val="115000"/>
                        </a:lnSpc>
                        <a:spcBef>
                          <a:spcPts val="0"/>
                        </a:spcBef>
                        <a:spcAft>
                          <a:spcPts val="0"/>
                        </a:spcAft>
                      </a:pPr>
                      <a:r>
                        <a:rPr lang="en-US" sz="2000" dirty="0">
                          <a:solidFill>
                            <a:schemeClr val="tx1"/>
                          </a:solidFill>
                          <a:latin typeface="Times New Roman" pitchFamily="18" charset="0"/>
                          <a:cs typeface="Times New Roman" pitchFamily="18" charset="0"/>
                        </a:rPr>
                        <a:t>Social Insurance</a:t>
                      </a:r>
                      <a:endParaRPr lang="en-US" sz="2000" b="1" dirty="0">
                        <a:solidFill>
                          <a:schemeClr val="tx1"/>
                        </a:solidFill>
                        <a:latin typeface="Times New Roman" pitchFamily="18" charset="0"/>
                        <a:ea typeface="Times New Roman"/>
                        <a:cs typeface="Times New Roman" pitchFamily="18" charset="0"/>
                      </a:endParaRPr>
                    </a:p>
                  </a:txBody>
                  <a:tcPr marL="68580" marR="68580" marT="0" marB="0"/>
                </a:tc>
              </a:tr>
              <a:tr h="457642">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Non-contributory</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Financed by contributions</a:t>
                      </a:r>
                      <a:endParaRPr lang="en-US" sz="2000" dirty="0">
                        <a:latin typeface="Times New Roman" pitchFamily="18" charset="0"/>
                        <a:ea typeface="Times New Roman"/>
                        <a:cs typeface="Times New Roman" pitchFamily="18" charset="0"/>
                      </a:endParaRPr>
                    </a:p>
                  </a:txBody>
                  <a:tcPr marL="68580" marR="68580" marT="0" marB="0"/>
                </a:tc>
              </a:tr>
              <a:tr h="865133">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Receives benefits either in cash or in-kind in the form of food aid</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Worker is actively involved in economic planning for his future</a:t>
                      </a:r>
                      <a:endParaRPr lang="en-US" sz="2000" dirty="0">
                        <a:latin typeface="Times New Roman" pitchFamily="18" charset="0"/>
                        <a:ea typeface="Times New Roman"/>
                        <a:cs typeface="Times New Roman" pitchFamily="18" charset="0"/>
                      </a:endParaRPr>
                    </a:p>
                  </a:txBody>
                  <a:tcPr marL="68580" marR="68580" marT="0" marB="0"/>
                </a:tc>
              </a:tr>
              <a:tr h="865133">
                <a:tc>
                  <a:txBody>
                    <a:bodyPr/>
                    <a:lstStyle/>
                    <a:p>
                      <a:pPr marL="0" marR="0" algn="l">
                        <a:lnSpc>
                          <a:spcPct val="115000"/>
                        </a:lnSpc>
                        <a:spcBef>
                          <a:spcPts val="0"/>
                        </a:spcBef>
                        <a:spcAft>
                          <a:spcPts val="0"/>
                        </a:spcAft>
                      </a:pPr>
                      <a:r>
                        <a:rPr lang="en-US" sz="2000" dirty="0">
                          <a:latin typeface="Times New Roman" pitchFamily="18" charset="0"/>
                          <a:cs typeface="Times New Roman" pitchFamily="18" charset="0"/>
                        </a:rPr>
                        <a:t>Involves a feeling of charity, sympathy</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Inculcates a sense of responsibility for future planning</a:t>
                      </a:r>
                      <a:endParaRPr lang="en-US" sz="2000" dirty="0">
                        <a:latin typeface="Times New Roman" pitchFamily="18" charset="0"/>
                        <a:ea typeface="Times New Roman"/>
                        <a:cs typeface="Times New Roman" pitchFamily="18" charset="0"/>
                      </a:endParaRPr>
                    </a:p>
                  </a:txBody>
                  <a:tcPr marL="68580" marR="68580" marT="0" marB="0"/>
                </a:tc>
              </a:tr>
              <a:tr h="1297699">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Designed to supplement the incomes of particularly vulnerable groups (elderly and dis­abled)</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l">
                        <a:lnSpc>
                          <a:spcPct val="115000"/>
                        </a:lnSpc>
                        <a:spcBef>
                          <a:spcPts val="0"/>
                        </a:spcBef>
                        <a:spcAft>
                          <a:spcPts val="0"/>
                        </a:spcAft>
                      </a:pPr>
                      <a:r>
                        <a:rPr kumimoji="0" lang="en-US" sz="2000" kern="1200" dirty="0" smtClean="0">
                          <a:solidFill>
                            <a:schemeClr val="dk1"/>
                          </a:solidFill>
                          <a:latin typeface="Times New Roman" pitchFamily="18" charset="0"/>
                          <a:ea typeface="+mn-ea"/>
                          <a:cs typeface="Times New Roman" pitchFamily="18" charset="0"/>
                        </a:rPr>
                        <a:t>Provide for various contingencies that interrupt or stop earnings </a:t>
                      </a:r>
                      <a:endParaRPr lang="en-US" sz="2000" dirty="0">
                        <a:latin typeface="Times New Roman" pitchFamily="18" charset="0"/>
                        <a:ea typeface="Times New Roman"/>
                        <a:cs typeface="Times New Roman" pitchFamily="18" charset="0"/>
                      </a:endParaRPr>
                    </a:p>
                  </a:txBody>
                  <a:tcPr marL="68580" marR="68580" marT="0" marB="0"/>
                </a:tc>
              </a:tr>
              <a:tr h="1695551">
                <a:tc>
                  <a:txBody>
                    <a:bodyPr/>
                    <a:lstStyle/>
                    <a:p>
                      <a:pPr marL="0" marR="0" lvl="0" algn="l">
                        <a:lnSpc>
                          <a:spcPct val="115000"/>
                        </a:lnSpc>
                        <a:spcBef>
                          <a:spcPts val="0"/>
                        </a:spcBef>
                        <a:spcAft>
                          <a:spcPts val="0"/>
                        </a:spcAft>
                        <a:buFont typeface="Arial" pitchFamily="34" charset="0"/>
                        <a:buNone/>
                      </a:pPr>
                      <a:r>
                        <a:rPr lang="en-US" sz="2000" dirty="0" smtClean="0">
                          <a:latin typeface="Times New Roman" pitchFamily="18" charset="0"/>
                          <a:cs typeface="Times New Roman" pitchFamily="18" charset="0"/>
                        </a:rPr>
                        <a:t>Example: </a:t>
                      </a:r>
                      <a:endParaRPr lang="en-US" sz="2000" dirty="0">
                        <a:latin typeface="Times New Roman" pitchFamily="18" charset="0"/>
                        <a:cs typeface="Times New Roman" pitchFamily="18" charset="0"/>
                      </a:endParaRPr>
                    </a:p>
                    <a:p>
                      <a:pPr marL="0" marR="0" lvl="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National </a:t>
                      </a:r>
                      <a:r>
                        <a:rPr lang="en-US" sz="2000" dirty="0">
                          <a:latin typeface="Times New Roman" pitchFamily="18" charset="0"/>
                          <a:cs typeface="Times New Roman" pitchFamily="18" charset="0"/>
                        </a:rPr>
                        <a:t>old age pension </a:t>
                      </a:r>
                      <a:r>
                        <a:rPr lang="en-US" sz="2000" dirty="0" smtClean="0">
                          <a:latin typeface="Times New Roman" pitchFamily="18" charset="0"/>
                          <a:cs typeface="Times New Roman" pitchFamily="18" charset="0"/>
                        </a:rPr>
                        <a:t>scheme</a:t>
                      </a:r>
                    </a:p>
                    <a:p>
                      <a:pPr marL="0" marR="0" lvl="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National </a:t>
                      </a:r>
                      <a:r>
                        <a:rPr lang="en-US" sz="2000" dirty="0">
                          <a:latin typeface="Times New Roman" pitchFamily="18" charset="0"/>
                          <a:cs typeface="Times New Roman" pitchFamily="18" charset="0"/>
                        </a:rPr>
                        <a:t>family benefit </a:t>
                      </a:r>
                      <a:r>
                        <a:rPr lang="en-US" sz="2000" dirty="0" smtClean="0">
                          <a:latin typeface="Times New Roman" pitchFamily="18" charset="0"/>
                          <a:cs typeface="Times New Roman" pitchFamily="18" charset="0"/>
                        </a:rPr>
                        <a:t>scheme</a:t>
                      </a:r>
                    </a:p>
                    <a:p>
                      <a:pPr marL="0" marR="0" lvl="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National </a:t>
                      </a:r>
                      <a:r>
                        <a:rPr lang="en-US" sz="2000" dirty="0">
                          <a:latin typeface="Times New Roman" pitchFamily="18" charset="0"/>
                          <a:cs typeface="Times New Roman" pitchFamily="18" charset="0"/>
                        </a:rPr>
                        <a:t>maternity benefit scheme</a:t>
                      </a:r>
                      <a:endParaRPr lang="en-US" sz="2000" dirty="0">
                        <a:latin typeface="Times New Roman" pitchFamily="18" charset="0"/>
                        <a:ea typeface="Times New Roman"/>
                        <a:cs typeface="Times New Roman" pitchFamily="18" charset="0"/>
                      </a:endParaRPr>
                    </a:p>
                  </a:txBody>
                  <a:tcPr marL="68580" marR="68580" marT="0" marB="0"/>
                </a:tc>
                <a:tc>
                  <a:txBody>
                    <a:bodyPr/>
                    <a:lstStyle/>
                    <a:p>
                      <a:pPr marL="0" marR="0" algn="l">
                        <a:lnSpc>
                          <a:spcPct val="115000"/>
                        </a:lnSpc>
                        <a:spcBef>
                          <a:spcPts val="0"/>
                        </a:spcBef>
                        <a:spcAft>
                          <a:spcPts val="0"/>
                        </a:spcAft>
                      </a:pPr>
                      <a:r>
                        <a:rPr lang="en-US" sz="2000" dirty="0" smtClean="0">
                          <a:latin typeface="Times New Roman" pitchFamily="18" charset="0"/>
                          <a:cs typeface="Times New Roman" pitchFamily="18" charset="0"/>
                        </a:rPr>
                        <a:t>Example: </a:t>
                      </a:r>
                    </a:p>
                    <a:p>
                      <a:pPr marL="0" marR="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ESI scheme</a:t>
                      </a:r>
                    </a:p>
                    <a:p>
                      <a:pPr marL="0" marR="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Contributory </a:t>
                      </a:r>
                      <a:r>
                        <a:rPr lang="en-US" sz="2000" dirty="0">
                          <a:latin typeface="Times New Roman" pitchFamily="18" charset="0"/>
                          <a:cs typeface="Times New Roman" pitchFamily="18" charset="0"/>
                        </a:rPr>
                        <a:t>provident fund </a:t>
                      </a:r>
                      <a:r>
                        <a:rPr lang="en-US" sz="2000" dirty="0" smtClean="0">
                          <a:latin typeface="Times New Roman" pitchFamily="18" charset="0"/>
                          <a:cs typeface="Times New Roman" pitchFamily="18" charset="0"/>
                        </a:rPr>
                        <a:t>scheme</a:t>
                      </a:r>
                    </a:p>
                    <a:p>
                      <a:pPr marL="0" marR="0" algn="l">
                        <a:lnSpc>
                          <a:spcPct val="115000"/>
                        </a:lnSpc>
                        <a:spcBef>
                          <a:spcPts val="0"/>
                        </a:spcBef>
                        <a:spcAft>
                          <a:spcPts val="0"/>
                        </a:spcAft>
                        <a:buFont typeface="Arial" pitchFamily="34" charset="0"/>
                        <a:buChar char="•"/>
                      </a:pPr>
                      <a:r>
                        <a:rPr lang="en-US" sz="2000" dirty="0" smtClean="0">
                          <a:latin typeface="Times New Roman" pitchFamily="18" charset="0"/>
                          <a:cs typeface="Times New Roman" pitchFamily="18" charset="0"/>
                        </a:rPr>
                        <a:t>LIC schemes</a:t>
                      </a:r>
                    </a:p>
                  </a:txBody>
                  <a:tcPr marL="68580" marR="68580" marT="0" marB="0"/>
                </a:tc>
              </a:tr>
            </a:tbl>
          </a:graphicData>
        </a:graphic>
      </p:graphicFrame>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Flow">
  <a:themeElements>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fontScheme name="Flow">
      <a:majorFont>
        <a:latin typeface="Calibri"/>
        <a:ea typeface=""/>
        <a:cs typeface=""/>
        <a:font script="Jpan" typeface="ＭＳ Ｐゴシック"/>
        <a:font script="Hang" typeface="HY중고딕"/>
        <a:font script="Hans" typeface="隶书"/>
        <a:font script="Hant" typeface="微軟正黑體"/>
        <a:font script="Arab" typeface="Traditional Arabic"/>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Constantia"/>
        <a:ea typeface=""/>
        <a:cs typeface=""/>
        <a:font script="Jpan" typeface="HGP明朝E"/>
        <a:font script="Hang" typeface="HY신명조"/>
        <a:font script="Hans" typeface="宋体"/>
        <a:font script="Hant" typeface="新細明體"/>
        <a:font script="Arab" typeface="Majalla UI"/>
        <a:font script="Hebr" typeface="David"/>
        <a:font script="Thai" typeface="Browalli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Flow">
      <a:fillStyleLst>
        <a:solidFill>
          <a:schemeClr val="phClr"/>
        </a:solidFill>
        <a:gradFill rotWithShape="1">
          <a:gsLst>
            <a:gs pos="0">
              <a:schemeClr val="phClr">
                <a:tint val="70000"/>
                <a:satMod val="130000"/>
              </a:schemeClr>
            </a:gs>
            <a:gs pos="43000">
              <a:schemeClr val="phClr">
                <a:tint val="44000"/>
                <a:satMod val="165000"/>
              </a:schemeClr>
            </a:gs>
            <a:gs pos="93000">
              <a:schemeClr val="phClr">
                <a:tint val="15000"/>
                <a:satMod val="165000"/>
              </a:schemeClr>
            </a:gs>
            <a:gs pos="100000">
              <a:schemeClr val="phClr">
                <a:tint val="5000"/>
                <a:satMod val="250000"/>
              </a:schemeClr>
            </a:gs>
          </a:gsLst>
          <a:path path="circle">
            <a:fillToRect l="50000" t="130000" r="50000" b="-30000"/>
          </a:path>
        </a:gradFill>
        <a:gradFill rotWithShape="1">
          <a:gsLst>
            <a:gs pos="0">
              <a:schemeClr val="phClr">
                <a:tint val="98000"/>
                <a:shade val="25000"/>
                <a:satMod val="250000"/>
              </a:schemeClr>
            </a:gs>
            <a:gs pos="68000">
              <a:schemeClr val="phClr">
                <a:tint val="86000"/>
                <a:satMod val="115000"/>
              </a:schemeClr>
            </a:gs>
            <a:gs pos="100000">
              <a:schemeClr val="phClr">
                <a:tint val="50000"/>
                <a:satMod val="150000"/>
              </a:schemeClr>
            </a:gs>
          </a:gsLst>
          <a:path path="circle">
            <a:fillToRect l="50000" t="130000" r="50000" b="-30000"/>
          </a:path>
        </a:gradFill>
      </a:fillStyleLst>
      <a:lnStyleLst>
        <a:ln w="9525" cap="flat" cmpd="sng" algn="ctr">
          <a:solidFill>
            <a:schemeClr val="phClr">
              <a:shade val="50000"/>
              <a:satMod val="103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effectStyle>
        <a:effectStyle>
          <a:effectLst>
            <a:outerShdw blurRad="57150" dist="38100" dir="5400000" algn="ctr" rotWithShape="0">
              <a:schemeClr val="phClr">
                <a:shade val="9000"/>
                <a:satMod val="105000"/>
                <a:alpha val="48000"/>
              </a:schemeClr>
            </a:outerShdw>
          </a:effectLst>
          <a:scene3d>
            <a:camera prst="orthographicFront" fov="0">
              <a:rot lat="0" lon="0" rev="0"/>
            </a:camera>
            <a:lightRig rig="glow" dir="tl">
              <a:rot lat="0" lon="0" rev="900000"/>
            </a:lightRig>
          </a:scene3d>
          <a:sp3d prstMaterial="powder">
            <a:bevelT w="25400" h="38100"/>
          </a:sp3d>
        </a:effectStyle>
      </a:effectStyleLst>
      <a:bgFillStyleLst>
        <a:solidFill>
          <a:schemeClr val="phClr"/>
        </a:solidFill>
        <a:gradFill rotWithShape="1">
          <a:gsLst>
            <a:gs pos="0">
              <a:schemeClr val="phClr">
                <a:tint val="80000"/>
                <a:satMod val="400000"/>
              </a:schemeClr>
            </a:gs>
            <a:gs pos="25000">
              <a:schemeClr val="phClr">
                <a:tint val="83000"/>
                <a:satMod val="320000"/>
              </a:schemeClr>
            </a:gs>
            <a:gs pos="100000">
              <a:schemeClr val="phClr">
                <a:shade val="15000"/>
                <a:satMod val="320000"/>
              </a:schemeClr>
            </a:gs>
          </a:gsLst>
          <a:path path="circle">
            <a:fillToRect l="10000" t="110000" r="10000" b="100000"/>
          </a:path>
        </a:gradFill>
        <a:blipFill>
          <a:blip xmlns:r="http://schemas.openxmlformats.org/officeDocument/2006/relationships" r:embed="rId1">
            <a:duotone>
              <a:schemeClr val="phClr">
                <a:shade val="90000"/>
                <a:satMod val="150000"/>
              </a:schemeClr>
              <a:schemeClr val="phClr">
                <a:tint val="88000"/>
                <a:satMod val="150000"/>
              </a:schemeClr>
            </a:duotone>
          </a:blip>
          <a:tile tx="0" ty="0" sx="65000" sy="65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Override1.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ppt/theme/themeOverride2.xml><?xml version="1.0" encoding="utf-8"?>
<a:themeOverride xmlns:a="http://schemas.openxmlformats.org/drawingml/2006/main">
  <a:clrScheme name="Flow">
    <a:dk1>
      <a:sysClr val="windowText" lastClr="000000"/>
    </a:dk1>
    <a:lt1>
      <a:sysClr val="window" lastClr="FFFFFF"/>
    </a:lt1>
    <a:dk2>
      <a:srgbClr val="04617B"/>
    </a:dk2>
    <a:lt2>
      <a:srgbClr val="DBF5F9"/>
    </a:lt2>
    <a:accent1>
      <a:srgbClr val="0F6FC6"/>
    </a:accent1>
    <a:accent2>
      <a:srgbClr val="009DD9"/>
    </a:accent2>
    <a:accent3>
      <a:srgbClr val="0BD0D9"/>
    </a:accent3>
    <a:accent4>
      <a:srgbClr val="10CF9B"/>
    </a:accent4>
    <a:accent5>
      <a:srgbClr val="7CCA62"/>
    </a:accent5>
    <a:accent6>
      <a:srgbClr val="A5C249"/>
    </a:accent6>
    <a:hlink>
      <a:srgbClr val="E2D700"/>
    </a:hlink>
    <a:folHlink>
      <a:srgbClr val="85DFD0"/>
    </a:folHlink>
  </a:clrScheme>
</a:themeOverride>
</file>

<file path=docProps/app.xml><?xml version="1.0" encoding="utf-8"?>
<Properties xmlns="http://schemas.openxmlformats.org/officeDocument/2006/extended-properties" xmlns:vt="http://schemas.openxmlformats.org/officeDocument/2006/docPropsVTypes">
  <Template>Flow</Template>
  <TotalTime>4501</TotalTime>
  <Words>6668</Words>
  <Application>Microsoft Office PowerPoint</Application>
  <PresentationFormat>On-screen Show (4:3)</PresentationFormat>
  <Paragraphs>888</Paragraphs>
  <Slides>53</Slides>
  <Notes>30</Notes>
  <HiddenSlides>1</HiddenSlides>
  <MMClips>0</MMClips>
  <ScaleCrop>false</ScaleCrop>
  <HeadingPairs>
    <vt:vector size="6" baseType="variant">
      <vt:variant>
        <vt:lpstr>Theme</vt:lpstr>
      </vt:variant>
      <vt:variant>
        <vt:i4>1</vt:i4>
      </vt:variant>
      <vt:variant>
        <vt:lpstr>Embedded OLE Servers</vt:lpstr>
      </vt:variant>
      <vt:variant>
        <vt:i4>1</vt:i4>
      </vt:variant>
      <vt:variant>
        <vt:lpstr>Slide Titles</vt:lpstr>
      </vt:variant>
      <vt:variant>
        <vt:i4>53</vt:i4>
      </vt:variant>
    </vt:vector>
  </HeadingPairs>
  <TitlesOfParts>
    <vt:vector size="55" baseType="lpstr">
      <vt:lpstr>Flow</vt:lpstr>
      <vt:lpstr>Microsoft Office Excel 97-2003 Worksheet</vt:lpstr>
      <vt:lpstr>Social Security</vt:lpstr>
      <vt:lpstr>Framework</vt:lpstr>
      <vt:lpstr>Introduction</vt:lpstr>
      <vt:lpstr>History</vt:lpstr>
      <vt:lpstr> What is Social Security  </vt:lpstr>
      <vt:lpstr>Slide 6</vt:lpstr>
      <vt:lpstr>Basic principles of social security schemes:</vt:lpstr>
      <vt:lpstr>Promotional Vs protective social security schemes</vt:lpstr>
      <vt:lpstr>Approaches to social security</vt:lpstr>
      <vt:lpstr>Social Assistance Programmes</vt:lpstr>
      <vt:lpstr>Social Assistance Programmes</vt:lpstr>
      <vt:lpstr>Social Insurance Schemes</vt:lpstr>
      <vt:lpstr>Social Security in India</vt:lpstr>
      <vt:lpstr>Workforce in India</vt:lpstr>
      <vt:lpstr>Social security for workers (Organized sector)</vt:lpstr>
      <vt:lpstr>Social security for workers (Organized sector)</vt:lpstr>
      <vt:lpstr>Social security for workers (Organized sector)</vt:lpstr>
      <vt:lpstr>Social security for workers  (Unorganized sector)</vt:lpstr>
      <vt:lpstr>Social security for workers  (Unorganized sector)</vt:lpstr>
      <vt:lpstr>Social security for workers (Unorganized sector)</vt:lpstr>
      <vt:lpstr>Social security for workers  (Unorganized sector)</vt:lpstr>
      <vt:lpstr>Social security schemes for Old age,  Disability &amp; survivors</vt:lpstr>
      <vt:lpstr>Social security schemes for Old age, Disability &amp; survivors</vt:lpstr>
      <vt:lpstr>Social security Benefits for Old age</vt:lpstr>
      <vt:lpstr>Social security Benefits for Old age</vt:lpstr>
      <vt:lpstr>Social security Benefits for Disability</vt:lpstr>
      <vt:lpstr>Social security Benefits for Survivors</vt:lpstr>
      <vt:lpstr>Social security for Survivors</vt:lpstr>
      <vt:lpstr>Social security for Maternity ,Sickness, Unemployment &amp; employment injuries</vt:lpstr>
      <vt:lpstr>Social security for Sickness and Maternity</vt:lpstr>
      <vt:lpstr>Social security Benefit for Maternity</vt:lpstr>
      <vt:lpstr>Social security Benefit for Sickness (ESI)</vt:lpstr>
      <vt:lpstr>Social security Benefit for Worker’s Injury (ESI)</vt:lpstr>
      <vt:lpstr>Social security Benefit for Worker’s Injury (ESI)</vt:lpstr>
      <vt:lpstr>Social security Benefit during Unemployment (ESI)</vt:lpstr>
      <vt:lpstr>Slide 36</vt:lpstr>
      <vt:lpstr>New Initiatives:</vt:lpstr>
      <vt:lpstr>Unorganized Sector Workers Social Security Bill, 2007</vt:lpstr>
      <vt:lpstr>Aam Admi Bima Yojana, 2007</vt:lpstr>
      <vt:lpstr>Rashtriya Swasthaya Bima Yojana</vt:lpstr>
      <vt:lpstr>Janashree Bima Yojana</vt:lpstr>
      <vt:lpstr>Micro credit Programmes</vt:lpstr>
      <vt:lpstr>Re-Inventing Employees Provident Fund</vt:lpstr>
      <vt:lpstr>Social Security Measures for Special groups </vt:lpstr>
      <vt:lpstr>Social Security Measures for Women</vt:lpstr>
      <vt:lpstr>Social Security Measures for Children</vt:lpstr>
      <vt:lpstr>Social Security Measures for Minorities</vt:lpstr>
      <vt:lpstr>Legislative Measures</vt:lpstr>
      <vt:lpstr>Social security in developed country</vt:lpstr>
      <vt:lpstr>   Publicly managed Vs Privately managed  social security scheme</vt:lpstr>
      <vt:lpstr>Issues</vt:lpstr>
      <vt:lpstr>References</vt:lpstr>
      <vt:lpstr>THANK YOU </vt:lpstr>
    </vt:vector>
  </TitlesOfParts>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Ergonomics</dc:title>
  <dc:creator/>
  <cp:lastModifiedBy>a</cp:lastModifiedBy>
  <cp:revision>400</cp:revision>
  <dcterms:created xsi:type="dcterms:W3CDTF">2006-08-16T00:00:00Z</dcterms:created>
  <dcterms:modified xsi:type="dcterms:W3CDTF">2009-04-23T07:14:35Z</dcterms:modified>
</cp:coreProperties>
</file>